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4.xml" ContentType="application/vnd.openxmlformats-officedocument.drawingml.chartshape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  <p:sldMasterId id="2147483853" r:id="rId2"/>
    <p:sldMasterId id="2147483865" r:id="rId3"/>
    <p:sldMasterId id="2147483902" r:id="rId4"/>
  </p:sldMasterIdLst>
  <p:notesMasterIdLst>
    <p:notesMasterId r:id="rId18"/>
  </p:notesMasterIdLst>
  <p:handoutMasterIdLst>
    <p:handoutMasterId r:id="rId19"/>
  </p:handoutMasterIdLst>
  <p:sldIdLst>
    <p:sldId id="807" r:id="rId5"/>
    <p:sldId id="803" r:id="rId6"/>
    <p:sldId id="804" r:id="rId7"/>
    <p:sldId id="846" r:id="rId8"/>
    <p:sldId id="821" r:id="rId9"/>
    <p:sldId id="844" r:id="rId10"/>
    <p:sldId id="833" r:id="rId11"/>
    <p:sldId id="796" r:id="rId12"/>
    <p:sldId id="801" r:id="rId13"/>
    <p:sldId id="847" r:id="rId14"/>
    <p:sldId id="813" r:id="rId15"/>
    <p:sldId id="814" r:id="rId16"/>
    <p:sldId id="845" r:id="rId17"/>
  </p:sldIdLst>
  <p:sldSz cx="12192000" cy="6858000"/>
  <p:notesSz cx="9979025" cy="683418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000" kern="1200">
        <a:solidFill>
          <a:srgbClr val="FF0000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A4979F"/>
    <a:srgbClr val="4A4A85"/>
    <a:srgbClr val="FFFF7A"/>
    <a:srgbClr val="754C1F"/>
    <a:srgbClr val="4D4120"/>
    <a:srgbClr val="A1C2E0"/>
    <a:srgbClr val="7E0000"/>
    <a:srgbClr val="EFEFEF"/>
    <a:srgbClr val="F8F8F8"/>
    <a:srgbClr val="004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202B0CA-FC54-4496-8BCA-5EF66A818D29}" styleName="Темный стиль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Светлый стиль 1 —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63" autoAdjust="0"/>
    <p:restoredTop sz="96947" autoAdjust="0"/>
  </p:normalViewPr>
  <p:slideViewPr>
    <p:cSldViewPr>
      <p:cViewPr varScale="1">
        <p:scale>
          <a:sx n="116" d="100"/>
          <a:sy n="116" d="100"/>
        </p:scale>
        <p:origin x="96" y="46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189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439791412065329"/>
          <c:y val="0.23176915901219475"/>
          <c:w val="0.42923539541358152"/>
          <c:h val="0.79618350742440924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8.4294147055555865E-2"/>
                  <c:y val="-0.32731613397146403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58 %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9.4668811308547457E-2"/>
                  <c:y val="-0.17354345358218565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42 %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600" b="1" i="0" u="none" strike="noStrike" kern="800" spc="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Юридические лица</c:v>
                </c:pt>
                <c:pt idx="1">
                  <c:v>Индивидуальные предприниматели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33297</c:v>
                </c:pt>
                <c:pt idx="1">
                  <c:v>23587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149"/>
        <c:holeSize val="50"/>
      </c:doughnutChart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3753889604552663"/>
          <c:y val="1.8798416097759656E-2"/>
          <c:w val="0.76281974179177536"/>
          <c:h val="0.21307683938924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rgbClr val="002060"/>
              </a:solidFill>
              <a:latin typeface="Arial" panose="020B060402020202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852184852119015"/>
          <c:y val="0.2922251684588465"/>
          <c:w val="0.41028669326187495"/>
          <c:h val="0.4488023623814818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atte">
              <a:bevelT/>
              <a:bevelB w="165100" prst="coolSlant"/>
            </a:sp3d>
          </c:spPr>
          <c:dPt>
            <c:idx val="0"/>
            <c:bubble3D val="0"/>
            <c:spPr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/>
                <a:bevelB w="165100" prst="coolSlant"/>
              </a:sp3d>
            </c:spPr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/>
                <a:bevelB w="165100" prst="coolSlant"/>
              </a:sp3d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/>
                <a:bevelB w="165100" prst="coolSlant"/>
              </a:sp3d>
            </c:spPr>
          </c:dPt>
          <c:dPt>
            <c:idx val="3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-0.19300691660032038"/>
                  <c:y val="0.1812544160098920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3DF7130C-AF5E-4969-902E-04F189708064}" type="CATEGORYNAME">
                      <a: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600"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solidFill>
                  <a:srgbClr val="1F497D">
                    <a:lumMod val="60000"/>
                    <a:lumOff val="40000"/>
                    <a:alpha val="26000"/>
                  </a:srgbClr>
                </a:solidFill>
                <a:ln>
                  <a:solidFill>
                    <a:prstClr val="white">
                      <a:lumMod val="75000"/>
                    </a:prst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4667638080210256"/>
                      <c:h val="0.1875613919443388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9431754287320777"/>
                  <c:y val="-0.12413662002717143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AD6803BB-6016-4C1F-B4E5-9BB4690922F4}" type="CATEGORYNAME">
                      <a: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600">
                          <a:solidFill>
                            <a:schemeClr val="accent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xfrm>
                  <a:off x="790554" y="869797"/>
                  <a:ext cx="2191664" cy="1127133"/>
                </a:xfrm>
                <a:solidFill>
                  <a:srgbClr val="4BACC6">
                    <a:lumMod val="60000"/>
                    <a:lumOff val="40000"/>
                    <a:alpha val="26000"/>
                  </a:srgbClr>
                </a:solidFill>
                <a:ln w="9525" cap="flat" cmpd="sng" algn="ctr">
                  <a:solidFill>
                    <a:prstClr val="white">
                      <a:lumMod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37723"/>
                        <a:gd name="adj2" fmla="val 99726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2497649902638825"/>
                      <c:h val="0.182818722320910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7391999966785632"/>
                  <c:y val="-0.38354013038124318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3E50AE77-DCBF-47F8-B6A6-5114391C16FC}" type="CATEGORYNAME">
                      <a: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600">
                          <a:solidFill>
                            <a:schemeClr val="accent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solidFill>
                  <a:srgbClr val="8064A2">
                    <a:lumMod val="60000"/>
                    <a:lumOff val="40000"/>
                    <a:alpha val="26000"/>
                  </a:srgbClr>
                </a:solidFill>
                <a:ln>
                  <a:solidFill>
                    <a:prstClr val="white">
                      <a:lumMod val="75000"/>
                    </a:prst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29991365406755366"/>
                      <c:h val="0.22104484520193904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0.1622801920863608"/>
                  <c:y val="0.17785408738549255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CEC35692-72E5-44DC-8274-AD02B2007A6C}" type="CATEGORYNAME">
                      <a:rPr lang="ru-RU" sz="160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600">
                          <a:solidFill>
                            <a:schemeClr val="accent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solidFill>
                  <a:srgbClr val="C0504D">
                    <a:lumMod val="60000"/>
                    <a:lumOff val="40000"/>
                    <a:alpha val="26000"/>
                  </a:srgbClr>
                </a:solidFill>
                <a:ln>
                  <a:solidFill>
                    <a:prstClr val="white">
                      <a:lumMod val="75000"/>
                    </a:prst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737180878360879"/>
                      <c:h val="0.18808058775366143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prstClr val="white">
                  <a:alpha val="26000"/>
                </a:prstClr>
              </a:solidFill>
              <a:ln>
                <a:solidFill>
                  <a:prstClr val="white">
                    <a:lumMod val="75000"/>
                  </a:prst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Добыча полезных ископаемых
10 предприятий</c:v>
                </c:pt>
                <c:pt idx="1">
                  <c:v>Обрабатывающие производства
95 предприятий</c:v>
                </c:pt>
                <c:pt idx="2">
                  <c:v>Обеспечение электроэнергией, газом, паром
19 предприятий</c:v>
                </c:pt>
                <c:pt idx="3">
                  <c:v>Водоснабжение, утилизация отходов
8 предприятий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10</c:v>
                </c:pt>
                <c:pt idx="1">
                  <c:v>95</c:v>
                </c:pt>
                <c:pt idx="2">
                  <c:v>19</c:v>
                </c:pt>
                <c:pt idx="3">
                  <c:v>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  <c:firstSliceAng val="181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845097960691707"/>
          <c:y val="0.27623185777216186"/>
          <c:w val="0.45139355411909199"/>
          <c:h val="0.4652817307860671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 prstMaterial="matte">
              <a:bevelT/>
              <a:bevelB w="165100" prst="coolSlant"/>
            </a:sp3d>
          </c:spPr>
          <c:dPt>
            <c:idx val="0"/>
            <c:bubble3D val="0"/>
            <c:spPr>
              <a:solidFill>
                <a:schemeClr val="tx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/>
                <a:bevelB w="165100" prst="coolSlant"/>
              </a:sp3d>
            </c:spPr>
          </c:dPt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/>
                <a:bevelB w="165100" prst="coolSlant"/>
              </a:sp3d>
            </c:spPr>
          </c:dPt>
          <c:dPt>
            <c:idx val="2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/>
                <a:bevelB w="165100" prst="coolSlant"/>
              </a:sp3d>
            </c:spPr>
          </c:dPt>
          <c:dPt>
            <c:idx val="3"/>
            <c:bubble3D val="0"/>
            <c:spPr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 prstMaterial="matte">
                <a:bevelT/>
                <a:bevelB w="165100" prst="coolSlant"/>
              </a:sp3d>
            </c:spPr>
          </c:dPt>
          <c:dLbls>
            <c:dLbl>
              <c:idx val="0"/>
              <c:layout>
                <c:manualLayout>
                  <c:x val="-0.19677027027351793"/>
                  <c:y val="0.2017797217116790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3DF7130C-AF5E-4969-902E-04F189708064}" type="CATEGORYNAME">
                      <a: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600"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solidFill>
                  <a:srgbClr val="1F497D">
                    <a:lumMod val="60000"/>
                    <a:lumOff val="40000"/>
                    <a:alpha val="26000"/>
                  </a:srgbClr>
                </a:solidFill>
                <a:ln>
                  <a:solidFill>
                    <a:prstClr val="white">
                      <a:lumMod val="75000"/>
                    </a:prst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4710629697475465"/>
                      <c:h val="0.20261035253111095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21768123955219446"/>
                  <c:y val="-9.5102719510415865E-2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AD6803BB-6016-4C1F-B4E5-9BB4690922F4}" type="CATEGORYNAME">
                      <a: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600">
                          <a:solidFill>
                            <a:schemeClr val="accent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xfrm>
                  <a:off x="66356" y="781406"/>
                  <a:ext cx="2166479" cy="1092646"/>
                </a:xfrm>
                <a:solidFill>
                  <a:srgbClr val="4BACC6">
                    <a:lumMod val="60000"/>
                    <a:lumOff val="40000"/>
                    <a:alpha val="26000"/>
                  </a:srgbClr>
                </a:solidFill>
                <a:ln w="9525" cap="flat" cmpd="sng" algn="ctr">
                  <a:solidFill>
                    <a:prstClr val="white">
                      <a:lumMod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39770"/>
                        <a:gd name="adj2" fmla="val 81478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7445435649268943"/>
                      <c:h val="0.18281870956774549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24927293285242208"/>
                  <c:y val="-0.41998897712837796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3E50AE77-DCBF-47F8-B6A6-5114391C16FC}" type="CATEGORYNAME">
                      <a:rPr lang="ru-RU" sz="160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600">
                          <a:solidFill>
                            <a:schemeClr val="accent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xfrm>
                  <a:off x="3537073" y="793759"/>
                  <a:ext cx="2045815" cy="1321111"/>
                </a:xfrm>
                <a:solidFill>
                  <a:srgbClr val="8064A2">
                    <a:lumMod val="60000"/>
                    <a:lumOff val="40000"/>
                    <a:alpha val="26000"/>
                  </a:srgbClr>
                </a:solidFill>
                <a:ln w="9525" cap="flat" cmpd="sng" algn="ctr">
                  <a:solidFill>
                    <a:prstClr val="white">
                      <a:lumMod val="75000"/>
                    </a:prst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>
                        <a:gd name="adj1" fmla="val -72744"/>
                        <a:gd name="adj2" fmla="val 196456"/>
                        <a:gd name="adj3" fmla="val 16667"/>
                      </a:avLst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3035986197612033"/>
                      <c:h val="0.2210448839017887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0.17557778047921196"/>
                  <c:y val="0.20055276846570691"/>
                </c:manualLayout>
              </c:layout>
              <c:tx>
                <c:rich>
                  <a:bodyPr rot="0" spcFirstLastPara="1" vertOverflow="clip" horzOverflow="clip" vert="horz" wrap="square" lIns="36576" tIns="18288" rIns="36576" bIns="18288" anchor="ctr" anchorCtr="1">
                    <a:spAutoFit/>
                  </a:bodyPr>
                  <a:lstStyle/>
                  <a:p>
                    <a:pPr>
                      <a:defRPr sz="1600" b="1" i="0" u="none" strike="noStrike" kern="1200" baseline="0">
                        <a:solidFill>
                          <a:schemeClr val="accent6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CEC35692-72E5-44DC-8274-AD02B2007A6C}" type="CATEGORYNAME">
                      <a:rPr lang="ru-RU" sz="1600" smtClean="0">
                        <a:solidFill>
                          <a:schemeClr val="tx2">
                            <a:lumMod val="7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600">
                          <a:solidFill>
                            <a:schemeClr val="accent6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[ИМЯ КАТЕГОРИИ]</a:t>
                    </a:fld>
                    <a:endParaRPr lang="ru-RU"/>
                  </a:p>
                </c:rich>
              </c:tx>
              <c:spPr>
                <a:solidFill>
                  <a:srgbClr val="C0504D">
                    <a:lumMod val="60000"/>
                    <a:lumOff val="40000"/>
                    <a:alpha val="26000"/>
                  </a:srgbClr>
                </a:solidFill>
                <a:ln>
                  <a:solidFill>
                    <a:prstClr val="white">
                      <a:lumMod val="75000"/>
                    </a:prstClr>
                  </a:solidFill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65100" prst="coolSlant"/>
                </a:sp3d>
              </c:spPr>
              <c:txPr>
                <a:bodyPr rot="0" spcFirstLastPara="1" vertOverflow="clip" horzOverflow="clip" vert="horz" wrap="square" lIns="36576" tIns="18288" rIns="36576" bIns="18288" anchor="ctr" anchorCtr="1">
                  <a:spAutoFit/>
                </a:bodyPr>
                <a:lstStyle/>
                <a:p>
                  <a:pPr>
                    <a:defRPr sz="1600" b="1" i="0" u="none" strike="noStrike" kern="1200" baseline="0">
                      <a:solidFill>
                        <a:schemeClr val="accent6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ru-RU"/>
                </a:p>
              </c:txPr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oundRectCallout">
                      <a:avLst/>
                    </a:prstGeom>
                    <a:noFill/>
                    <a:ln>
                      <a:noFill/>
                    </a:ln>
                  </c15:spPr>
                  <c15:layout>
                    <c:manualLayout>
                      <c:w val="0.37956376940029918"/>
                      <c:h val="0.20312953848501439"/>
                    </c:manualLayout>
                  </c15:layout>
                  <c15:dlblFieldTable/>
                  <c15:showDataLabelsRange val="0"/>
                </c:ext>
              </c:extLst>
            </c:dLbl>
            <c:spPr>
              <a:solidFill>
                <a:prstClr val="white">
                  <a:alpha val="26000"/>
                </a:prstClr>
              </a:solidFill>
              <a:ln>
                <a:solidFill>
                  <a:prstClr val="white">
                    <a:lumMod val="75000"/>
                  </a:prstClr>
                </a:solidFill>
              </a:ln>
              <a:effectLst/>
              <a:scene3d>
                <a:camera prst="orthographicFront"/>
                <a:lightRig rig="threePt" dir="t"/>
              </a:scene3d>
              <a:sp3d>
                <a:bevelT w="165100" prst="coolSlant"/>
              </a:sp3d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accent6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ound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Добыча полезных ископаемых
210 предприятий</c:v>
                </c:pt>
                <c:pt idx="1">
                  <c:v>Обрабатывающие производства
3 900 предприятия</c:v>
                </c:pt>
                <c:pt idx="2">
                  <c:v>Обеспечение электроэнергией, газом, паром
112 предприятия</c:v>
                </c:pt>
                <c:pt idx="3">
                  <c:v>Водоснабжение, утилизация отходов
205 предприятий</c:v>
                </c:pt>
              </c:strCache>
            </c:strRef>
          </c:cat>
          <c:val>
            <c:numRef>
              <c:f>Лист1!$B$2:$B$5</c:f>
              <c:numCache>
                <c:formatCode>_-* #,##0_р_._-;\-* #,##0_р_._-;_-* "-"??_р_._-;_-@_-</c:formatCode>
                <c:ptCount val="4"/>
                <c:pt idx="0">
                  <c:v>210</c:v>
                </c:pt>
                <c:pt idx="1">
                  <c:v>3900</c:v>
                </c:pt>
                <c:pt idx="2">
                  <c:v>112</c:v>
                </c:pt>
                <c:pt idx="3">
                  <c:v>205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0"/>
        </c:dLbls>
        <c:firstSliceAng val="181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Уфа</c:v>
                </c:pt>
              </c:strCache>
            </c:strRef>
          </c:tx>
          <c:spPr>
            <a:solidFill>
              <a:schemeClr val="tx2"/>
            </a:solidFill>
            <a:ln w="136525" cap="rnd">
              <a:solidFill>
                <a:schemeClr val="tx2"/>
              </a:solidFill>
            </a:ln>
            <a:effectLst/>
          </c:spPr>
          <c:invertIfNegative val="0"/>
          <c:dPt>
            <c:idx val="2"/>
            <c:invertIfNegative val="0"/>
            <c:bubble3D val="0"/>
          </c:dPt>
          <c:cat>
            <c:numRef>
              <c:f>Лист1!$A$2:$A$5</c:f>
              <c:numCache>
                <c:formatCode>General</c:formatCode>
                <c:ptCount val="4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445</c:v>
                </c:pt>
                <c:pt idx="1">
                  <c:v>477.37</c:v>
                </c:pt>
                <c:pt idx="2">
                  <c:v>505.41</c:v>
                </c:pt>
                <c:pt idx="3">
                  <c:v>511.44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0893712"/>
        <c:axId val="341511328"/>
      </c:barChart>
      <c:catAx>
        <c:axId val="34089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+mn-cs"/>
              </a:defRPr>
            </a:pPr>
            <a:endParaRPr lang="ru-RU"/>
          </a:p>
        </c:txPr>
        <c:crossAx val="341511328"/>
        <c:crosses val="autoZero"/>
        <c:auto val="1"/>
        <c:lblAlgn val="ctr"/>
        <c:lblOffset val="100"/>
        <c:noMultiLvlLbl val="0"/>
      </c:catAx>
      <c:valAx>
        <c:axId val="3415113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08937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116070-E119-4FE9-9E66-5A8216CA647D}" type="doc">
      <dgm:prSet loTypeId="urn:microsoft.com/office/officeart/2005/8/layout/hList3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67CB91B-86AA-4282-BF5B-33074B627F2E}">
      <dgm:prSet phldrT="[Текст]" custT="1"/>
      <dgm:spPr/>
      <dgm:t>
        <a:bodyPr/>
        <a:lstStyle/>
        <a:p>
          <a:pPr algn="ctr">
            <a:spcAft>
              <a:spcPts val="0"/>
            </a:spcAft>
          </a:pPr>
          <a:r>
            <a:rPr lang="ru-RU" sz="3600" b="1" dirty="0" smtClean="0">
              <a:latin typeface="Arial" panose="020B0604020202020204" pitchFamily="34" charset="0"/>
              <a:cs typeface="Arial" panose="020B0604020202020204" pitchFamily="34" charset="0"/>
            </a:rPr>
            <a:t>ПРЕИМУЩЕСТВЕННОЕ ПРАВО ВЫКУПА </a:t>
          </a:r>
        </a:p>
        <a:p>
          <a:pPr algn="ctr">
            <a:spcAft>
              <a:spcPts val="0"/>
            </a:spcAft>
          </a:pPr>
          <a:r>
            <a:rPr lang="ru-RU" sz="3600" b="1" dirty="0" smtClean="0">
              <a:latin typeface="Arial" panose="020B0604020202020204" pitchFamily="34" charset="0"/>
              <a:cs typeface="Arial" panose="020B0604020202020204" pitchFamily="34" charset="0"/>
            </a:rPr>
            <a:t>АРЕНДУЕМЫХ ОБЪЕКТОВ МУНИЦИПАЛЬНОГО НЕЖИЛОГО ФОНДА С РАССРОЧКОЙ НА 5 ЛЕТ</a:t>
          </a:r>
          <a:endParaRPr lang="ru-RU" sz="3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D54E4D-F4FE-44FE-AFF5-A32A3E9E9D15}" type="parTrans" cxnId="{0182BE2B-18C9-4A16-BE57-B0349C438C63}">
      <dgm:prSet/>
      <dgm:spPr/>
      <dgm:t>
        <a:bodyPr/>
        <a:lstStyle/>
        <a:p>
          <a:endParaRPr lang="ru-RU"/>
        </a:p>
      </dgm:t>
    </dgm:pt>
    <dgm:pt modelId="{1CBC5BD2-26B0-4176-AF52-6F908606BB21}" type="sibTrans" cxnId="{0182BE2B-18C9-4A16-BE57-B0349C438C63}">
      <dgm:prSet/>
      <dgm:spPr/>
      <dgm:t>
        <a:bodyPr/>
        <a:lstStyle/>
        <a:p>
          <a:endParaRPr lang="ru-RU"/>
        </a:p>
      </dgm:t>
    </dgm:pt>
    <dgm:pt modelId="{894B6271-A6AA-4B8F-B504-1F7E1B745737}">
      <dgm:prSet phldrT="[Текст]" custT="1"/>
      <dgm:spPr/>
      <dgm:t>
        <a:bodyPr/>
        <a:lstStyle/>
        <a:p>
          <a:r>
            <a:rPr lang="ru-RU" sz="48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52 </a:t>
          </a:r>
        </a:p>
        <a:p>
          <a:r>
            <a:rPr lang="ru-RU" sz="48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ОБЪЕКТА      </a:t>
          </a:r>
          <a:endParaRPr lang="ru-RU" sz="4800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1FC6828-EA5E-447F-A1B2-37A2C0EC5778}" type="parTrans" cxnId="{6E6CFB1F-35B6-4024-8745-348A0287FB42}">
      <dgm:prSet/>
      <dgm:spPr/>
      <dgm:t>
        <a:bodyPr/>
        <a:lstStyle/>
        <a:p>
          <a:endParaRPr lang="ru-RU"/>
        </a:p>
      </dgm:t>
    </dgm:pt>
    <dgm:pt modelId="{80C483EE-A350-4937-824C-BF6FDE0F2E1C}" type="sibTrans" cxnId="{6E6CFB1F-35B6-4024-8745-348A0287FB42}">
      <dgm:prSet/>
      <dgm:spPr/>
      <dgm:t>
        <a:bodyPr/>
        <a:lstStyle/>
        <a:p>
          <a:endParaRPr lang="ru-RU"/>
        </a:p>
      </dgm:t>
    </dgm:pt>
    <dgm:pt modelId="{D2C607CB-2603-4B98-A56B-0B6501C2B33C}">
      <dgm:prSet phldrT="[Текст]" custT="1"/>
      <dgm:spPr/>
      <dgm:t>
        <a:bodyPr/>
        <a:lstStyle/>
        <a:p>
          <a:r>
            <a:rPr lang="ru-RU" sz="48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10</a:t>
          </a:r>
        </a:p>
        <a:p>
          <a:r>
            <a:rPr lang="ru-RU" sz="48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ТЫС.КВ.М</a:t>
          </a:r>
          <a:endParaRPr lang="ru-RU" sz="4800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E71605D-C2EB-45CA-9B16-5D93D35180D3}" type="parTrans" cxnId="{626FA380-9633-4304-A86D-01591FC6599B}">
      <dgm:prSet/>
      <dgm:spPr/>
      <dgm:t>
        <a:bodyPr/>
        <a:lstStyle/>
        <a:p>
          <a:endParaRPr lang="ru-RU"/>
        </a:p>
      </dgm:t>
    </dgm:pt>
    <dgm:pt modelId="{E20925F2-3096-4640-A002-6DF5C141BAFB}" type="sibTrans" cxnId="{626FA380-9633-4304-A86D-01591FC6599B}">
      <dgm:prSet/>
      <dgm:spPr/>
      <dgm:t>
        <a:bodyPr/>
        <a:lstStyle/>
        <a:p>
          <a:endParaRPr lang="ru-RU"/>
        </a:p>
      </dgm:t>
    </dgm:pt>
    <dgm:pt modelId="{8AA14DC9-3E56-4C01-8379-D8A035E1A605}">
      <dgm:prSet phldrT="[Текст]" custT="1"/>
      <dgm:spPr/>
      <dgm:t>
        <a:bodyPr/>
        <a:lstStyle/>
        <a:p>
          <a:r>
            <a:rPr lang="ru-RU" sz="48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290 МЛН.РУБ.</a:t>
          </a:r>
          <a:endParaRPr lang="ru-RU" sz="4800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6CBBF3B-55A2-41F3-A790-CE52426A0872}" type="parTrans" cxnId="{EE2E6422-DF97-460D-9565-1E1D77C4BAFF}">
      <dgm:prSet/>
      <dgm:spPr/>
      <dgm:t>
        <a:bodyPr/>
        <a:lstStyle/>
        <a:p>
          <a:endParaRPr lang="ru-RU"/>
        </a:p>
      </dgm:t>
    </dgm:pt>
    <dgm:pt modelId="{9CDDDA08-C6F2-4CE6-8C0A-D8E9CAC44EA9}" type="sibTrans" cxnId="{EE2E6422-DF97-460D-9565-1E1D77C4BAFF}">
      <dgm:prSet/>
      <dgm:spPr/>
      <dgm:t>
        <a:bodyPr/>
        <a:lstStyle/>
        <a:p>
          <a:endParaRPr lang="ru-RU"/>
        </a:p>
      </dgm:t>
    </dgm:pt>
    <dgm:pt modelId="{EE9447D8-2182-4677-8B78-720D23C964D0}">
      <dgm:prSet/>
      <dgm:spPr/>
      <dgm:t>
        <a:bodyPr/>
        <a:lstStyle/>
        <a:p>
          <a:endParaRPr lang="ru-RU" dirty="0"/>
        </a:p>
      </dgm:t>
    </dgm:pt>
    <dgm:pt modelId="{56BB014F-9356-4BD9-9F23-65A8A02D9C1A}" type="parTrans" cxnId="{12BED18D-231E-49E4-9531-2AE11D0DB351}">
      <dgm:prSet/>
      <dgm:spPr/>
      <dgm:t>
        <a:bodyPr/>
        <a:lstStyle/>
        <a:p>
          <a:endParaRPr lang="ru-RU"/>
        </a:p>
      </dgm:t>
    </dgm:pt>
    <dgm:pt modelId="{4536DF78-3263-40A7-94E4-4EF67FFB2B95}" type="sibTrans" cxnId="{12BED18D-231E-49E4-9531-2AE11D0DB351}">
      <dgm:prSet/>
      <dgm:spPr/>
      <dgm:t>
        <a:bodyPr/>
        <a:lstStyle/>
        <a:p>
          <a:endParaRPr lang="ru-RU"/>
        </a:p>
      </dgm:t>
    </dgm:pt>
    <dgm:pt modelId="{D16BEB7B-2407-4C05-9A24-3EC61DBA3513}" type="pres">
      <dgm:prSet presAssocID="{25116070-E119-4FE9-9E66-5A8216CA647D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9CD452-17AD-46E1-BA9B-047C80DAC4F8}" type="pres">
      <dgm:prSet presAssocID="{E67CB91B-86AA-4282-BF5B-33074B627F2E}" presName="roof" presStyleLbl="dkBgShp" presStyleIdx="0" presStyleCnt="2" custScaleY="139857" custLinFactNeighborY="-9360"/>
      <dgm:spPr/>
      <dgm:t>
        <a:bodyPr/>
        <a:lstStyle/>
        <a:p>
          <a:endParaRPr lang="ru-RU"/>
        </a:p>
      </dgm:t>
    </dgm:pt>
    <dgm:pt modelId="{A389328E-6D8D-4AAE-B6BB-2047A9CEC343}" type="pres">
      <dgm:prSet presAssocID="{E67CB91B-86AA-4282-BF5B-33074B627F2E}" presName="pillars" presStyleCnt="0"/>
      <dgm:spPr/>
    </dgm:pt>
    <dgm:pt modelId="{49605FB1-95F7-4D97-98DE-CE06630B0C7C}" type="pres">
      <dgm:prSet presAssocID="{E67CB91B-86AA-4282-BF5B-33074B627F2E}" presName="pillar1" presStyleLbl="node1" presStyleIdx="0" presStyleCnt="3" custLinFactNeighborX="-147" custLinFactNeighborY="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5D6293-8D8C-4269-83F6-8FB9624C0430}" type="pres">
      <dgm:prSet presAssocID="{D2C607CB-2603-4B98-A56B-0B6501C2B33C}" presName="pillarX" presStyleLbl="node1" presStyleIdx="1" presStyleCnt="3" custLinFactNeighborX="858" custLinFactNeighborY="4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4ED2D3-66D5-45B1-9C6B-B7B324967682}" type="pres">
      <dgm:prSet presAssocID="{8AA14DC9-3E56-4C01-8379-D8A035E1A605}" presName="pillarX" presStyleLbl="node1" presStyleIdx="2" presStyleCnt="3" custLinFactNeighborX="26" custLinFactNeighborY="5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28D79C-F200-4156-8351-791541978304}" type="pres">
      <dgm:prSet presAssocID="{E67CB91B-86AA-4282-BF5B-33074B627F2E}" presName="base" presStyleLbl="dkBgShp" presStyleIdx="1" presStyleCnt="2"/>
      <dgm:spPr/>
    </dgm:pt>
  </dgm:ptLst>
  <dgm:cxnLst>
    <dgm:cxn modelId="{12BED18D-231E-49E4-9531-2AE11D0DB351}" srcId="{25116070-E119-4FE9-9E66-5A8216CA647D}" destId="{EE9447D8-2182-4677-8B78-720D23C964D0}" srcOrd="1" destOrd="0" parTransId="{56BB014F-9356-4BD9-9F23-65A8A02D9C1A}" sibTransId="{4536DF78-3263-40A7-94E4-4EF67FFB2B95}"/>
    <dgm:cxn modelId="{9E55E2C5-FDC4-4E4A-B05E-C19638C22039}" type="presOf" srcId="{894B6271-A6AA-4B8F-B504-1F7E1B745737}" destId="{49605FB1-95F7-4D97-98DE-CE06630B0C7C}" srcOrd="0" destOrd="0" presId="urn:microsoft.com/office/officeart/2005/8/layout/hList3"/>
    <dgm:cxn modelId="{92688B70-696A-422F-8B09-90F8EC685F82}" type="presOf" srcId="{D2C607CB-2603-4B98-A56B-0B6501C2B33C}" destId="{DE5D6293-8D8C-4269-83F6-8FB9624C0430}" srcOrd="0" destOrd="0" presId="urn:microsoft.com/office/officeart/2005/8/layout/hList3"/>
    <dgm:cxn modelId="{0182BE2B-18C9-4A16-BE57-B0349C438C63}" srcId="{25116070-E119-4FE9-9E66-5A8216CA647D}" destId="{E67CB91B-86AA-4282-BF5B-33074B627F2E}" srcOrd="0" destOrd="0" parTransId="{8AD54E4D-F4FE-44FE-AFF5-A32A3E9E9D15}" sibTransId="{1CBC5BD2-26B0-4176-AF52-6F908606BB21}"/>
    <dgm:cxn modelId="{626FA380-9633-4304-A86D-01591FC6599B}" srcId="{E67CB91B-86AA-4282-BF5B-33074B627F2E}" destId="{D2C607CB-2603-4B98-A56B-0B6501C2B33C}" srcOrd="1" destOrd="0" parTransId="{1E71605D-C2EB-45CA-9B16-5D93D35180D3}" sibTransId="{E20925F2-3096-4640-A002-6DF5C141BAFB}"/>
    <dgm:cxn modelId="{66344819-9C22-4631-927D-4E22DB00BB98}" type="presOf" srcId="{E67CB91B-86AA-4282-BF5B-33074B627F2E}" destId="{B19CD452-17AD-46E1-BA9B-047C80DAC4F8}" srcOrd="0" destOrd="0" presId="urn:microsoft.com/office/officeart/2005/8/layout/hList3"/>
    <dgm:cxn modelId="{11CDC8C3-7DAB-4BC2-840F-03110BBDF21E}" type="presOf" srcId="{25116070-E119-4FE9-9E66-5A8216CA647D}" destId="{D16BEB7B-2407-4C05-9A24-3EC61DBA3513}" srcOrd="0" destOrd="0" presId="urn:microsoft.com/office/officeart/2005/8/layout/hList3"/>
    <dgm:cxn modelId="{EE2E6422-DF97-460D-9565-1E1D77C4BAFF}" srcId="{E67CB91B-86AA-4282-BF5B-33074B627F2E}" destId="{8AA14DC9-3E56-4C01-8379-D8A035E1A605}" srcOrd="2" destOrd="0" parTransId="{56CBBF3B-55A2-41F3-A790-CE52426A0872}" sibTransId="{9CDDDA08-C6F2-4CE6-8C0A-D8E9CAC44EA9}"/>
    <dgm:cxn modelId="{6E6CFB1F-35B6-4024-8745-348A0287FB42}" srcId="{E67CB91B-86AA-4282-BF5B-33074B627F2E}" destId="{894B6271-A6AA-4B8F-B504-1F7E1B745737}" srcOrd="0" destOrd="0" parTransId="{21FC6828-EA5E-447F-A1B2-37A2C0EC5778}" sibTransId="{80C483EE-A350-4937-824C-BF6FDE0F2E1C}"/>
    <dgm:cxn modelId="{C438AE9E-EBDA-4777-B63A-3E28AFAC6F56}" type="presOf" srcId="{8AA14DC9-3E56-4C01-8379-D8A035E1A605}" destId="{814ED2D3-66D5-45B1-9C6B-B7B324967682}" srcOrd="0" destOrd="0" presId="urn:microsoft.com/office/officeart/2005/8/layout/hList3"/>
    <dgm:cxn modelId="{442E9F73-606C-4A6F-A5A8-395639DD66E1}" type="presParOf" srcId="{D16BEB7B-2407-4C05-9A24-3EC61DBA3513}" destId="{B19CD452-17AD-46E1-BA9B-047C80DAC4F8}" srcOrd="0" destOrd="0" presId="urn:microsoft.com/office/officeart/2005/8/layout/hList3"/>
    <dgm:cxn modelId="{23B65BC8-E730-4552-A350-04FC933126EC}" type="presParOf" srcId="{D16BEB7B-2407-4C05-9A24-3EC61DBA3513}" destId="{A389328E-6D8D-4AAE-B6BB-2047A9CEC343}" srcOrd="1" destOrd="0" presId="urn:microsoft.com/office/officeart/2005/8/layout/hList3"/>
    <dgm:cxn modelId="{B98867B4-872F-4000-8AC6-F1C95248B9E9}" type="presParOf" srcId="{A389328E-6D8D-4AAE-B6BB-2047A9CEC343}" destId="{49605FB1-95F7-4D97-98DE-CE06630B0C7C}" srcOrd="0" destOrd="0" presId="urn:microsoft.com/office/officeart/2005/8/layout/hList3"/>
    <dgm:cxn modelId="{961E7D89-E99B-4D7C-B9D0-74415C37124C}" type="presParOf" srcId="{A389328E-6D8D-4AAE-B6BB-2047A9CEC343}" destId="{DE5D6293-8D8C-4269-83F6-8FB9624C0430}" srcOrd="1" destOrd="0" presId="urn:microsoft.com/office/officeart/2005/8/layout/hList3"/>
    <dgm:cxn modelId="{BD86FFE1-9010-43B9-BDC2-DB34B8DDE088}" type="presParOf" srcId="{A389328E-6D8D-4AAE-B6BB-2047A9CEC343}" destId="{814ED2D3-66D5-45B1-9C6B-B7B324967682}" srcOrd="2" destOrd="0" presId="urn:microsoft.com/office/officeart/2005/8/layout/hList3"/>
    <dgm:cxn modelId="{A0F8768F-D8F9-44F7-B4E8-CF076D29FBF9}" type="presParOf" srcId="{D16BEB7B-2407-4C05-9A24-3EC61DBA3513}" destId="{7E28D79C-F200-4156-8351-79154197830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77C876-5467-4B97-9A3B-C01AF21EDEE9}" type="doc">
      <dgm:prSet loTypeId="urn:microsoft.com/office/officeart/2005/8/layout/pyramid2" loCatId="pyramid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5931883-3EAB-4D7C-BE66-C56B7457392A}">
      <dgm:prSet phldrT="[Текст]" custT="1"/>
      <dgm:spPr>
        <a:solidFill>
          <a:schemeClr val="accent3">
            <a:lumMod val="20000"/>
            <a:lumOff val="80000"/>
            <a:alpha val="90000"/>
          </a:schemeClr>
        </a:solidFill>
        <a:ln>
          <a:solidFill>
            <a:schemeClr val="accent3">
              <a:lumMod val="75000"/>
            </a:schemeClr>
          </a:solidFill>
        </a:ln>
      </dgm:spPr>
      <dgm:t>
        <a:bodyPr/>
        <a:lstStyle/>
        <a:p>
          <a:pPr algn="ctr"/>
          <a:r>
            <a:rPr lang="ru-RU" sz="3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45 СУБЪЕКТОВ</a:t>
          </a:r>
          <a:endParaRPr lang="ru-RU" sz="3200" b="1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ADC490D-8D48-4877-AD4F-0115C0362990}" type="parTrans" cxnId="{115A79C6-2501-4DEF-99CD-D12095A62DB9}">
      <dgm:prSet/>
      <dgm:spPr/>
      <dgm:t>
        <a:bodyPr/>
        <a:lstStyle/>
        <a:p>
          <a:endParaRPr lang="ru-RU"/>
        </a:p>
      </dgm:t>
    </dgm:pt>
    <dgm:pt modelId="{E9860836-D595-4ACD-B086-7E70CF2B0DB5}" type="sibTrans" cxnId="{115A79C6-2501-4DEF-99CD-D12095A62DB9}">
      <dgm:prSet/>
      <dgm:spPr/>
      <dgm:t>
        <a:bodyPr/>
        <a:lstStyle/>
        <a:p>
          <a:endParaRPr lang="ru-RU"/>
        </a:p>
      </dgm:t>
    </dgm:pt>
    <dgm:pt modelId="{09E4C61F-2A22-44B6-8EB4-EB0531215BA1}">
      <dgm:prSet phldrT="[Текст]" custT="1"/>
      <dgm:spPr>
        <a:solidFill>
          <a:schemeClr val="accent6">
            <a:lumMod val="20000"/>
            <a:lumOff val="80000"/>
            <a:alpha val="90000"/>
          </a:schemeClr>
        </a:solidFill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pPr algn="ctr"/>
          <a:r>
            <a:rPr lang="ru-RU" sz="3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14 МЛН. РУБЛЕЙ</a:t>
          </a:r>
          <a:endParaRPr lang="ru-RU" sz="3200" b="1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070BC7C-EDD5-48D3-86F0-459DF21B244C}" type="parTrans" cxnId="{970CA4F4-0F86-4D5A-8311-205A9DC82CA1}">
      <dgm:prSet/>
      <dgm:spPr/>
      <dgm:t>
        <a:bodyPr/>
        <a:lstStyle/>
        <a:p>
          <a:endParaRPr lang="ru-RU"/>
        </a:p>
      </dgm:t>
    </dgm:pt>
    <dgm:pt modelId="{16220877-86D9-4EE6-9528-622BECC9B0A9}" type="sibTrans" cxnId="{970CA4F4-0F86-4D5A-8311-205A9DC82CA1}">
      <dgm:prSet/>
      <dgm:spPr/>
      <dgm:t>
        <a:bodyPr/>
        <a:lstStyle/>
        <a:p>
          <a:endParaRPr lang="ru-RU"/>
        </a:p>
      </dgm:t>
    </dgm:pt>
    <dgm:pt modelId="{25EDB547-385F-45C5-932A-154E529D02AA}">
      <dgm:prSet phldrT="[Текст]" custT="1"/>
      <dgm:spPr>
        <a:solidFill>
          <a:schemeClr val="accent2">
            <a:lumMod val="20000"/>
            <a:lumOff val="80000"/>
            <a:alpha val="90000"/>
          </a:schemeClr>
        </a:solidFill>
        <a:ln>
          <a:solidFill>
            <a:schemeClr val="accent2">
              <a:lumMod val="75000"/>
            </a:schemeClr>
          </a:solidFill>
        </a:ln>
      </dgm:spPr>
      <dgm:t>
        <a:bodyPr/>
        <a:lstStyle/>
        <a:p>
          <a:pPr algn="ctr">
            <a:spcAft>
              <a:spcPts val="0"/>
            </a:spcAft>
          </a:pPr>
          <a:r>
            <a:rPr lang="ru-RU" sz="21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МУНИЦИПАЛЬНАЯ ПОДПРОГРАММА </a:t>
          </a:r>
        </a:p>
        <a:p>
          <a:pPr algn="ctr">
            <a:spcAft>
              <a:spcPts val="0"/>
            </a:spcAft>
          </a:pPr>
          <a:r>
            <a:rPr lang="ru-RU" sz="21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«РАЗВИТИЕ МАЛОГО И СРЕДНЕГО ПРЕДПРИНИМАТЕЛЬСТВА В ГО Г. УФА РБ»</a:t>
          </a:r>
          <a:endParaRPr lang="ru-RU" sz="2100" b="1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131F76D-D558-4B4C-8EF5-1482DBCB4CA1}" type="parTrans" cxnId="{9B646293-C476-4C70-BCF8-C802AFAC56CD}">
      <dgm:prSet/>
      <dgm:spPr/>
      <dgm:t>
        <a:bodyPr/>
        <a:lstStyle/>
        <a:p>
          <a:endParaRPr lang="ru-RU"/>
        </a:p>
      </dgm:t>
    </dgm:pt>
    <dgm:pt modelId="{2424D7F7-8742-4BD3-814E-54B0B4D8D09D}" type="sibTrans" cxnId="{9B646293-C476-4C70-BCF8-C802AFAC56CD}">
      <dgm:prSet/>
      <dgm:spPr/>
      <dgm:t>
        <a:bodyPr/>
        <a:lstStyle/>
        <a:p>
          <a:endParaRPr lang="ru-RU"/>
        </a:p>
      </dgm:t>
    </dgm:pt>
    <dgm:pt modelId="{A8CA7479-F0FC-4928-95B2-E1A2B5CA4861}">
      <dgm:prSet phldrT="[Текст]" custT="1"/>
      <dgm:spPr>
        <a:solidFill>
          <a:schemeClr val="accent5">
            <a:lumMod val="20000"/>
            <a:lumOff val="80000"/>
            <a:alpha val="90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 algn="ctr"/>
          <a:r>
            <a:rPr lang="ru-RU" sz="32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2018 ГОД</a:t>
          </a:r>
          <a:endParaRPr lang="ru-RU" sz="3200" b="1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DA9D54-3212-44EB-B527-4FEB1F1260B0}" type="parTrans" cxnId="{D78FF1B4-BDA6-4F98-8AE8-A1A653E37096}">
      <dgm:prSet/>
      <dgm:spPr/>
      <dgm:t>
        <a:bodyPr/>
        <a:lstStyle/>
        <a:p>
          <a:endParaRPr lang="ru-RU"/>
        </a:p>
      </dgm:t>
    </dgm:pt>
    <dgm:pt modelId="{BC2B888B-4A73-426C-9A0C-55F8C8250362}" type="sibTrans" cxnId="{D78FF1B4-BDA6-4F98-8AE8-A1A653E37096}">
      <dgm:prSet/>
      <dgm:spPr/>
      <dgm:t>
        <a:bodyPr/>
        <a:lstStyle/>
        <a:p>
          <a:endParaRPr lang="ru-RU"/>
        </a:p>
      </dgm:t>
    </dgm:pt>
    <dgm:pt modelId="{E3F71561-44EF-4B3E-A6BA-768771CC3430}" type="pres">
      <dgm:prSet presAssocID="{AD77C876-5467-4B97-9A3B-C01AF21EDEE9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95BF564-DF11-47A6-B490-54B750E128C4}" type="pres">
      <dgm:prSet presAssocID="{AD77C876-5467-4B97-9A3B-C01AF21EDEE9}" presName="pyramid" presStyleLbl="node1" presStyleIdx="0" presStyleCnt="1" custLinFactNeighborX="-7509" custLinFactNeighborY="566"/>
      <dgm:spPr/>
    </dgm:pt>
    <dgm:pt modelId="{20ABD519-A52F-43AF-B81F-E4BDC55C68D7}" type="pres">
      <dgm:prSet presAssocID="{AD77C876-5467-4B97-9A3B-C01AF21EDEE9}" presName="theList" presStyleCnt="0"/>
      <dgm:spPr/>
    </dgm:pt>
    <dgm:pt modelId="{0083E0A9-D7E5-4B17-AA38-C7073D6B15B1}" type="pres">
      <dgm:prSet presAssocID="{85931883-3EAB-4D7C-BE66-C56B7457392A}" presName="aNode" presStyleLbl="fgAcc1" presStyleIdx="0" presStyleCnt="4" custScaleX="130769" custLinFactY="100000" custLinFactNeighborX="3832" custLinFactNeighborY="1501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6618F9-DB2B-44A2-8260-F2ABC5852116}" type="pres">
      <dgm:prSet presAssocID="{85931883-3EAB-4D7C-BE66-C56B7457392A}" presName="aSpace" presStyleCnt="0"/>
      <dgm:spPr/>
    </dgm:pt>
    <dgm:pt modelId="{7F74A6A7-DD60-4812-B580-32412C5DB004}" type="pres">
      <dgm:prSet presAssocID="{09E4C61F-2A22-44B6-8EB4-EB0531215BA1}" presName="aNode" presStyleLbl="fgAcc1" presStyleIdx="1" presStyleCnt="4" custScaleX="143757" custScaleY="107702" custLinFactY="123841" custLinFactNeighborX="10900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2F48AB-FB40-45F7-9658-979B8771B003}" type="pres">
      <dgm:prSet presAssocID="{09E4C61F-2A22-44B6-8EB4-EB0531215BA1}" presName="aSpace" presStyleCnt="0"/>
      <dgm:spPr/>
    </dgm:pt>
    <dgm:pt modelId="{5C6B16B2-47FD-443D-B5AE-7358B2379C7F}" type="pres">
      <dgm:prSet presAssocID="{25EDB547-385F-45C5-932A-154E529D02AA}" presName="aNode" presStyleLbl="fgAcc1" presStyleIdx="2" presStyleCnt="4" custScaleX="164216" custScaleY="149138" custLinFactY="149997" custLinFactNeighborX="18632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9A1067-12EE-4264-9BAC-DA604AD37037}" type="pres">
      <dgm:prSet presAssocID="{25EDB547-385F-45C5-932A-154E529D02AA}" presName="aSpace" presStyleCnt="0"/>
      <dgm:spPr/>
    </dgm:pt>
    <dgm:pt modelId="{898FDDBF-DD81-4D5E-A8D3-33D007D76723}" type="pres">
      <dgm:prSet presAssocID="{A8CA7479-F0FC-4928-95B2-E1A2B5CA4861}" presName="aNode" presStyleLbl="fgAcc1" presStyleIdx="3" presStyleCnt="4" custLinFactY="-376068" custLinFactNeighborX="-11553" custLinFactNeighborY="-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8DC9D2-20BB-48AB-AC8E-B79B20DC403B}" type="pres">
      <dgm:prSet presAssocID="{A8CA7479-F0FC-4928-95B2-E1A2B5CA4861}" presName="aSpace" presStyleCnt="0"/>
      <dgm:spPr/>
    </dgm:pt>
  </dgm:ptLst>
  <dgm:cxnLst>
    <dgm:cxn modelId="{A99C582C-49A8-40F1-AABF-1D74723E3871}" type="presOf" srcId="{25EDB547-385F-45C5-932A-154E529D02AA}" destId="{5C6B16B2-47FD-443D-B5AE-7358B2379C7F}" srcOrd="0" destOrd="0" presId="urn:microsoft.com/office/officeart/2005/8/layout/pyramid2"/>
    <dgm:cxn modelId="{970CA4F4-0F86-4D5A-8311-205A9DC82CA1}" srcId="{AD77C876-5467-4B97-9A3B-C01AF21EDEE9}" destId="{09E4C61F-2A22-44B6-8EB4-EB0531215BA1}" srcOrd="1" destOrd="0" parTransId="{3070BC7C-EDD5-48D3-86F0-459DF21B244C}" sibTransId="{16220877-86D9-4EE6-9528-622BECC9B0A9}"/>
    <dgm:cxn modelId="{115A79C6-2501-4DEF-99CD-D12095A62DB9}" srcId="{AD77C876-5467-4B97-9A3B-C01AF21EDEE9}" destId="{85931883-3EAB-4D7C-BE66-C56B7457392A}" srcOrd="0" destOrd="0" parTransId="{CADC490D-8D48-4877-AD4F-0115C0362990}" sibTransId="{E9860836-D595-4ACD-B086-7E70CF2B0DB5}"/>
    <dgm:cxn modelId="{D78FF1B4-BDA6-4F98-8AE8-A1A653E37096}" srcId="{AD77C876-5467-4B97-9A3B-C01AF21EDEE9}" destId="{A8CA7479-F0FC-4928-95B2-E1A2B5CA4861}" srcOrd="3" destOrd="0" parTransId="{4EDA9D54-3212-44EB-B527-4FEB1F1260B0}" sibTransId="{BC2B888B-4A73-426C-9A0C-55F8C8250362}"/>
    <dgm:cxn modelId="{9B646293-C476-4C70-BCF8-C802AFAC56CD}" srcId="{AD77C876-5467-4B97-9A3B-C01AF21EDEE9}" destId="{25EDB547-385F-45C5-932A-154E529D02AA}" srcOrd="2" destOrd="0" parTransId="{4131F76D-D558-4B4C-8EF5-1482DBCB4CA1}" sibTransId="{2424D7F7-8742-4BD3-814E-54B0B4D8D09D}"/>
    <dgm:cxn modelId="{60FBBAC6-A137-4484-A85E-BC02C8A58079}" type="presOf" srcId="{A8CA7479-F0FC-4928-95B2-E1A2B5CA4861}" destId="{898FDDBF-DD81-4D5E-A8D3-33D007D76723}" srcOrd="0" destOrd="0" presId="urn:microsoft.com/office/officeart/2005/8/layout/pyramid2"/>
    <dgm:cxn modelId="{1F9F3DE7-97B2-44E5-AF00-49A1F3A6033F}" type="presOf" srcId="{AD77C876-5467-4B97-9A3B-C01AF21EDEE9}" destId="{E3F71561-44EF-4B3E-A6BA-768771CC3430}" srcOrd="0" destOrd="0" presId="urn:microsoft.com/office/officeart/2005/8/layout/pyramid2"/>
    <dgm:cxn modelId="{B059A1F6-9D48-455B-BB78-209BEC6B562C}" type="presOf" srcId="{09E4C61F-2A22-44B6-8EB4-EB0531215BA1}" destId="{7F74A6A7-DD60-4812-B580-32412C5DB004}" srcOrd="0" destOrd="0" presId="urn:microsoft.com/office/officeart/2005/8/layout/pyramid2"/>
    <dgm:cxn modelId="{FCE2A2E4-B4EE-492E-9B82-484C4FBBBD2D}" type="presOf" srcId="{85931883-3EAB-4D7C-BE66-C56B7457392A}" destId="{0083E0A9-D7E5-4B17-AA38-C7073D6B15B1}" srcOrd="0" destOrd="0" presId="urn:microsoft.com/office/officeart/2005/8/layout/pyramid2"/>
    <dgm:cxn modelId="{BF90A26A-A35C-4920-81E8-01F4C67D9629}" type="presParOf" srcId="{E3F71561-44EF-4B3E-A6BA-768771CC3430}" destId="{895BF564-DF11-47A6-B490-54B750E128C4}" srcOrd="0" destOrd="0" presId="urn:microsoft.com/office/officeart/2005/8/layout/pyramid2"/>
    <dgm:cxn modelId="{E4D28D3C-9CE7-4888-A8CB-12DDB467D7C3}" type="presParOf" srcId="{E3F71561-44EF-4B3E-A6BA-768771CC3430}" destId="{20ABD519-A52F-43AF-B81F-E4BDC55C68D7}" srcOrd="1" destOrd="0" presId="urn:microsoft.com/office/officeart/2005/8/layout/pyramid2"/>
    <dgm:cxn modelId="{505A1E2F-83D0-4E43-B011-72E94C964958}" type="presParOf" srcId="{20ABD519-A52F-43AF-B81F-E4BDC55C68D7}" destId="{0083E0A9-D7E5-4B17-AA38-C7073D6B15B1}" srcOrd="0" destOrd="0" presId="urn:microsoft.com/office/officeart/2005/8/layout/pyramid2"/>
    <dgm:cxn modelId="{49D2CE16-C382-4B0C-8DB1-95A3A0101837}" type="presParOf" srcId="{20ABD519-A52F-43AF-B81F-E4BDC55C68D7}" destId="{696618F9-DB2B-44A2-8260-F2ABC5852116}" srcOrd="1" destOrd="0" presId="urn:microsoft.com/office/officeart/2005/8/layout/pyramid2"/>
    <dgm:cxn modelId="{CC30108D-5708-4BC1-A09C-E9FCAA3848B0}" type="presParOf" srcId="{20ABD519-A52F-43AF-B81F-E4BDC55C68D7}" destId="{7F74A6A7-DD60-4812-B580-32412C5DB004}" srcOrd="2" destOrd="0" presId="urn:microsoft.com/office/officeart/2005/8/layout/pyramid2"/>
    <dgm:cxn modelId="{0C653024-DA5E-4007-A874-E62B3D64FD95}" type="presParOf" srcId="{20ABD519-A52F-43AF-B81F-E4BDC55C68D7}" destId="{D42F48AB-FB40-45F7-9658-979B8771B003}" srcOrd="3" destOrd="0" presId="urn:microsoft.com/office/officeart/2005/8/layout/pyramid2"/>
    <dgm:cxn modelId="{A4A113E2-8EC1-4271-BF53-9BB5C7707919}" type="presParOf" srcId="{20ABD519-A52F-43AF-B81F-E4BDC55C68D7}" destId="{5C6B16B2-47FD-443D-B5AE-7358B2379C7F}" srcOrd="4" destOrd="0" presId="urn:microsoft.com/office/officeart/2005/8/layout/pyramid2"/>
    <dgm:cxn modelId="{72052D76-3AD3-4929-B749-9A25203C6DC7}" type="presParOf" srcId="{20ABD519-A52F-43AF-B81F-E4BDC55C68D7}" destId="{029A1067-12EE-4264-9BAC-DA604AD37037}" srcOrd="5" destOrd="0" presId="urn:microsoft.com/office/officeart/2005/8/layout/pyramid2"/>
    <dgm:cxn modelId="{1B2A855B-4978-4229-A4B1-037E157C29EF}" type="presParOf" srcId="{20ABD519-A52F-43AF-B81F-E4BDC55C68D7}" destId="{898FDDBF-DD81-4D5E-A8D3-33D007D76723}" srcOrd="6" destOrd="0" presId="urn:microsoft.com/office/officeart/2005/8/layout/pyramid2"/>
    <dgm:cxn modelId="{E2618043-5BE5-4E51-AA6E-231EE951247B}" type="presParOf" srcId="{20ABD519-A52F-43AF-B81F-E4BDC55C68D7}" destId="{608DC9D2-20BB-48AB-AC8E-B79B20DC403B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0.30197</cdr:x>
      <cdr:y>0.47968</cdr:y>
    </cdr:from>
    <cdr:to>
      <cdr:x>0.5005</cdr:x>
      <cdr:y>0.65946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957264" y="2773160"/>
          <a:ext cx="1944216" cy="103936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30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57 675 </a:t>
          </a:r>
        </a:p>
        <a:p xmlns:a="http://schemas.openxmlformats.org/drawingml/2006/main">
          <a:pPr algn="ctr"/>
          <a:r>
            <a:rPr lang="ru-RU" sz="25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предприятий</a:t>
          </a:r>
          <a:endParaRPr lang="ru-RU" sz="2500" b="1" dirty="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0.45912</cdr:x>
      <cdr:y>0.42046</cdr:y>
    </cdr:from>
    <cdr:to>
      <cdr:x>0.60566</cdr:x>
      <cdr:y>0.58341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096344" y="2592288"/>
          <a:ext cx="988277" cy="100463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32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132</a:t>
          </a:r>
        </a:p>
        <a:p xmlns:a="http://schemas.openxmlformats.org/drawingml/2006/main">
          <a:pPr algn="ctr"/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предприятия</a:t>
          </a:r>
          <a:endParaRPr lang="ru-RU" sz="1600" b="1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0.28829</cdr:x>
      <cdr:y>0.04891</cdr:y>
    </cdr:from>
    <cdr:to>
      <cdr:x>0.78469</cdr:x>
      <cdr:y>0.12878</cdr:y>
    </cdr:to>
    <cdr:sp macro="" textlink="">
      <cdr:nvSpPr>
        <cdr:cNvPr id="3" name="TextBox 1"/>
        <cdr:cNvSpPr txBox="1"/>
      </cdr:nvSpPr>
      <cdr:spPr>
        <a:xfrm xmlns:a="http://schemas.openxmlformats.org/drawingml/2006/main">
          <a:off x="1944216" y="301554"/>
          <a:ext cx="3347776" cy="492443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none" rtlCol="0">
          <a:spAutoFit/>
        </a:bodyPr>
        <a:lstStyle xmlns:a="http://schemas.openxmlformats.org/drawingml/2006/main">
          <a:defPPr>
            <a:defRPr lang="ru-RU"/>
          </a:defPPr>
          <a:lvl1pPr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1pPr>
          <a:lvl2pPr marL="4572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2pPr>
          <a:lvl3pPr marL="9144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3pPr>
          <a:lvl4pPr marL="13716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4pPr>
          <a:lvl5pPr marL="1828800" algn="l" rtl="0" eaLnBrk="0" fontAlgn="base" hangingPunct="0">
            <a:spcBef>
              <a:spcPct val="0"/>
            </a:spcBef>
            <a:spcAft>
              <a:spcPct val="0"/>
            </a:spcAft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5pPr>
          <a:lvl6pPr marL="22860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6pPr>
          <a:lvl7pPr marL="27432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7pPr>
          <a:lvl8pPr marL="32004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8pPr>
          <a:lvl9pPr marL="3657600" algn="l" defTabSz="914400" rtl="0" eaLnBrk="1" latinLnBrk="0" hangingPunct="1">
            <a:defRPr sz="2000" kern="1200">
              <a:solidFill>
                <a:srgbClr val="FF0000"/>
              </a:solidFill>
              <a:latin typeface="Verdana" panose="020B0604030504040204" pitchFamily="34" charset="0"/>
              <a:ea typeface="+mn-ea"/>
              <a:cs typeface="Arial" panose="020B0604020202020204" pitchFamily="34" charset="0"/>
            </a:defRPr>
          </a:lvl9pPr>
        </a:lstStyle>
        <a:p xmlns:a="http://schemas.openxmlformats.org/drawingml/2006/main">
          <a:r>
            <a:rPr lang="ru-RU" sz="2600" b="1" dirty="0" smtClean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rPr>
            <a:t>КРУПНЫЙ БИЗНЕС</a:t>
          </a:r>
          <a:endParaRPr lang="ru-RU" sz="2600" b="1" dirty="0">
            <a:solidFill>
              <a:schemeClr val="accent1">
                <a:lumMod val="50000"/>
              </a:schemeClr>
            </a:solidFill>
            <a:latin typeface="Arial" panose="020B0604020202020204" pitchFamily="34" charset="0"/>
          </a:endParaRP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0.34884</cdr:x>
      <cdr:y>0.40879</cdr:y>
    </cdr:from>
    <cdr:to>
      <cdr:x>0.49538</cdr:x>
      <cdr:y>0.57174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2160240" y="2443187"/>
          <a:ext cx="907477" cy="97389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32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4 427 </a:t>
          </a:r>
        </a:p>
        <a:p xmlns:a="http://schemas.openxmlformats.org/drawingml/2006/main">
          <a:pPr algn="ctr"/>
          <a:r>
            <a:rPr lang="ru-RU" sz="1600" b="1" dirty="0" smtClean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предприятий</a:t>
          </a:r>
          <a:endParaRPr lang="ru-RU" sz="1600" b="1" dirty="0">
            <a:solidFill>
              <a:schemeClr val="tx2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0.1262</cdr:x>
      <cdr:y>0.47583</cdr:y>
    </cdr:from>
    <cdr:to>
      <cdr:x>0.28645</cdr:x>
      <cdr:y>0.66465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20080" y="230425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445,0</a:t>
          </a:r>
          <a:endParaRPr lang="ru-RU" sz="18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0.34074</cdr:x>
      <cdr:y>0.23792</cdr:y>
    </cdr:from>
    <cdr:to>
      <cdr:x>0.50099</cdr:x>
      <cdr:y>0.42674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944216" y="115212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477,37</a:t>
          </a:r>
          <a:endParaRPr lang="ru-RU" sz="18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0.5679</cdr:x>
      <cdr:y>0.03579</cdr:y>
    </cdr:from>
    <cdr:to>
      <cdr:x>0.72815</cdr:x>
      <cdr:y>0.22461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240360" y="173301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505,41</a:t>
          </a:r>
          <a:endParaRPr lang="ru-RU" sz="18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  <cdr:relSizeAnchor xmlns:cdr="http://schemas.openxmlformats.org/drawingml/2006/chartDrawing">
    <cdr:from>
      <cdr:x>0.79505</cdr:x>
      <cdr:y>0</cdr:y>
    </cdr:from>
    <cdr:to>
      <cdr:x>0.95531</cdr:x>
      <cdr:y>0.18882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4536504" y="-177281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rPr>
            <a:t>511,44</a:t>
          </a:r>
          <a:endParaRPr lang="ru-RU" sz="1800" b="1" dirty="0">
            <a:solidFill>
              <a:schemeClr val="tx2"/>
            </a:solidFill>
            <a:latin typeface="Arial" panose="020B0604020202020204" pitchFamily="34" charset="0"/>
            <a:cs typeface="Arial" panose="020B0604020202020204" pitchFamily="34" charset="0"/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24297" cy="341790"/>
          </a:xfrm>
          <a:prstGeom prst="rect">
            <a:avLst/>
          </a:prstGeom>
        </p:spPr>
        <p:txBody>
          <a:bodyPr vert="horz" lIns="91602" tIns="45801" rIns="91602" bIns="45801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53135" y="0"/>
            <a:ext cx="4324297" cy="341790"/>
          </a:xfrm>
          <a:prstGeom prst="rect">
            <a:avLst/>
          </a:prstGeom>
        </p:spPr>
        <p:txBody>
          <a:bodyPr vert="horz" lIns="91602" tIns="45801" rIns="91602" bIns="45801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38AB52-6DCE-41E6-96BC-CF35AA21071E}" type="datetimeFigureOut">
              <a:rPr lang="ru-RU"/>
              <a:pPr>
                <a:defRPr/>
              </a:pPr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490794"/>
            <a:ext cx="4324297" cy="341789"/>
          </a:xfrm>
          <a:prstGeom prst="rect">
            <a:avLst/>
          </a:prstGeom>
        </p:spPr>
        <p:txBody>
          <a:bodyPr vert="horz" lIns="91602" tIns="45801" rIns="91602" bIns="45801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53135" y="6490794"/>
            <a:ext cx="4324297" cy="341789"/>
          </a:xfrm>
          <a:prstGeom prst="rect">
            <a:avLst/>
          </a:prstGeom>
        </p:spPr>
        <p:txBody>
          <a:bodyPr vert="horz" wrap="square" lIns="91602" tIns="45801" rIns="91602" bIns="45801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2DB3FA5-0F6E-4F74-884F-FBC8544834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02428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24297" cy="34179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602" tIns="45801" rIns="91602" bIns="45801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53135" y="0"/>
            <a:ext cx="4324297" cy="34179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602" tIns="45801" rIns="91602" bIns="45801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 b="1">
                <a:cs typeface="Arial" charset="0"/>
              </a:defRPr>
            </a:lvl1pPr>
          </a:lstStyle>
          <a:p>
            <a:pPr>
              <a:defRPr/>
            </a:pPr>
            <a:fld id="{4AACBB1C-39B3-4421-8B06-BF165F0606D5}" type="datetimeFigureOut">
              <a:rPr lang="ru-RU"/>
              <a:pPr>
                <a:defRPr/>
              </a:pPr>
              <a:t>23.01.2019</a:t>
            </a:fld>
            <a:endParaRPr lang="ru-RU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709863" y="511175"/>
            <a:ext cx="4559300" cy="2565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99019" y="3246200"/>
            <a:ext cx="7982582" cy="307610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602" tIns="45801" rIns="91602" bIns="458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90794"/>
            <a:ext cx="4324297" cy="34178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602" tIns="45801" rIns="91602" bIns="45801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53135" y="6490794"/>
            <a:ext cx="4324297" cy="34178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602" tIns="45801" rIns="91602" bIns="45801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/>
            </a:lvl1pPr>
          </a:lstStyle>
          <a:p>
            <a:pPr>
              <a:defRPr/>
            </a:pPr>
            <a:fld id="{56A8D50C-FEED-40D1-A6B6-D3BF7F41C7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595949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EA824A-ECAA-4660-A371-1DD77E95C13F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424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EA824A-ECAA-4660-A371-1DD77E95C13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9799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6A8D50C-FEED-40D1-A6B6-D3BF7F41C7EA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5133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0EA824A-ECAA-4660-A371-1DD77E95C13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507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5FC42-E56E-4D30-BFC6-600B1A418691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3106E-7C45-421F-8925-0CF7E855E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4581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AAA811-55C4-4EF3-B53B-7E850C8F86F6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BD56-627D-46C2-85AF-7573B4828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7375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B0A709-E501-4DAD-A3FF-48E6FC733EC0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6C388-8C73-451B-9C15-3F2DA353A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95853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A95D0-DDE3-4902-990D-B04E2BE8488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18DC8-D69B-4DD4-B705-BAB4D558220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37106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6DFC0A-1F4A-4DE9-8051-2730FF1365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203EE-5A49-4316-A1E6-2B88028E4D4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36756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F6DB9-D65D-46EC-8C16-FC2AAEF5837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28155-2C58-4376-9E9F-B37F8CBA56B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3151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DDEA28-0B9C-409C-A35D-F02227EB7C7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A2EFB-B466-4B93-8DD8-6B8D17B459BB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66699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566992-E323-4F82-A619-589E1709EC1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B2DFC3-A927-4FD5-998D-5FEF529FDCD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8888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2ED57-E786-4E46-94D7-BEFA04F4DB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E66FA-4276-447F-A3C7-9121683CB17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7391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10515-9CE8-4AC4-8AA2-5CF6CCBE444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ECE58-DD8F-41A7-82C0-941C977FA5B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02816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7A341-40BE-4C8F-AF3D-01395BDF295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671D5-AFD1-4600-87B8-EC0E16363BA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464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5F7887-FE69-4C2D-A3E6-9FB20F65D4FE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7BAB9-8D27-4E90-B55A-CD9C9568F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3422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9A0D6-F42A-475D-BFA1-ACCF30F935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6B163-F42F-4558-B02B-D3FE9013614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089647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ED6EC-48C6-4E4D-B37D-066F23B89EA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EC4B0C-5B1C-4D2D-BC6C-401DA1BA2BE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4216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2DBDC5-CBF4-456E-BD55-83D41273789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BA8B8-A5A1-467E-AAA9-A273952E328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76941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0A123-AE92-4B22-8A07-CF38132AAA4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AE4E1-36F8-42F5-8C74-8D7D49D765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42204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C98D1-BFED-4EFD-B176-0044D26FE9D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06891-5D34-4FAE-BE7A-1C4ADD077E5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38609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6" y="4406904"/>
            <a:ext cx="10363200" cy="1362075"/>
          </a:xfrm>
        </p:spPr>
        <p:txBody>
          <a:bodyPr anchor="t"/>
          <a:lstStyle>
            <a:lvl1pPr algn="l">
              <a:defRPr sz="3999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6" y="2906713"/>
            <a:ext cx="10363200" cy="1500187"/>
          </a:xfrm>
        </p:spPr>
        <p:txBody>
          <a:bodyPr anchor="b"/>
          <a:lstStyle>
            <a:lvl1pPr marL="0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FB1B92-8EEF-439D-9989-4C366DE01D5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BE1D8C-7F1C-4174-8B87-BF4BAC3FA4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17854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B5D00A-F8BC-44F0-B538-78FCA1866CA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ACB9E-A3F6-4104-85C7-AC8D557BD7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4367432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4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4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52DD7-6207-4F90-A5CC-F0C9A21227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F3D2-2498-460E-B1C7-9400914A33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06725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6AE21-23A9-4116-A538-29964F3569E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A457E-09C6-4988-B05C-C4D0BB30FA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90886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8157A-AC03-4B1E-BBAE-40BD082D35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E7E81B-5A77-4E52-AA2B-1402B04905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4384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6" y="4406904"/>
            <a:ext cx="10363200" cy="1362075"/>
          </a:xfrm>
        </p:spPr>
        <p:txBody>
          <a:bodyPr anchor="t"/>
          <a:lstStyle>
            <a:lvl1pPr algn="l">
              <a:defRPr sz="3999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6" y="2906713"/>
            <a:ext cx="10363200" cy="1500187"/>
          </a:xfrm>
        </p:spPr>
        <p:txBody>
          <a:bodyPr anchor="b"/>
          <a:lstStyle>
            <a:lvl1pPr marL="0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F9AF0-966A-4466-89E4-3197AA5E8D21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B07D2-F77A-475A-980B-D502A56CA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0422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5790D-21CC-40FD-8B6A-F4CED5258E0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3628CB-9CCB-4AA7-9F61-71C90BBC4F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40564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7FF05-40E7-4D27-9A7D-338D98F4BDD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5B928-845B-453E-BAB1-4D6E58DD7F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053343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5354BC-1991-4705-A04C-4A0F7150E2B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A62C-98C9-4C99-B860-7A82EF0BDD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055935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08680-19F6-4901-917E-ED8F38A46AD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1EBF42-B1C4-421F-8CD0-D78C9039C9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079322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09600" y="274642"/>
            <a:ext cx="109728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376E9-DF08-468D-BF0E-A33448DB0E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322FF-2F2F-4487-A385-776EFC7159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94186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9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2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3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E294E-0D38-4773-8021-4B6108EDF9B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3106E-7C45-421F-8925-0CF7E855EC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8077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03D892-9499-4C91-A15D-1F0359FD2C0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7BAB9-8D27-4E90-B55A-CD9C9568FB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2053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6" y="4406904"/>
            <a:ext cx="10363200" cy="1362075"/>
          </a:xfrm>
        </p:spPr>
        <p:txBody>
          <a:bodyPr anchor="t"/>
          <a:lstStyle>
            <a:lvl1pPr algn="l">
              <a:defRPr sz="3999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6" y="2906713"/>
            <a:ext cx="10363200" cy="1500187"/>
          </a:xfrm>
        </p:spPr>
        <p:txBody>
          <a:bodyPr anchor="b"/>
          <a:lstStyle>
            <a:lvl1pPr marL="0" indent="0">
              <a:buNone/>
              <a:defRPr sz="1999">
                <a:solidFill>
                  <a:schemeClr val="tx1">
                    <a:tint val="75000"/>
                  </a:schemeClr>
                </a:solidFill>
              </a:defRPr>
            </a:lvl1pPr>
            <a:lvl2pPr marL="457063" indent="0">
              <a:buNone/>
              <a:defRPr sz="1799">
                <a:solidFill>
                  <a:schemeClr val="tx1">
                    <a:tint val="75000"/>
                  </a:schemeClr>
                </a:solidFill>
              </a:defRPr>
            </a:lvl2pPr>
            <a:lvl3pPr marL="9141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18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25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31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37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4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50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1AFD1-2C01-4378-8C64-3E144BE3983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B07D2-F77A-475A-980B-D502A56CA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351154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B73E6-82C8-46D3-A3B2-3344470C102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2D51C-29F1-4860-90D1-B6BFE8B67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58509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4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4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B6B97-EA71-4B91-AE02-2C91099F278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39BA1-029C-47B5-B43C-4113B7F94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19087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4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4"/>
            <a:ext cx="5384800" cy="4525963"/>
          </a:xfrm>
        </p:spPr>
        <p:txBody>
          <a:bodyPr/>
          <a:lstStyle>
            <a:lvl1pPr>
              <a:defRPr sz="2799"/>
            </a:lvl1pPr>
            <a:lvl2pPr>
              <a:defRPr sz="2399"/>
            </a:lvl2pPr>
            <a:lvl3pPr>
              <a:defRPr sz="1999"/>
            </a:lvl3pPr>
            <a:lvl4pPr>
              <a:defRPr sz="1799"/>
            </a:lvl4pPr>
            <a:lvl5pPr>
              <a:defRPr sz="1799"/>
            </a:lvl5pPr>
            <a:lvl6pPr>
              <a:defRPr sz="1799"/>
            </a:lvl6pPr>
            <a:lvl7pPr>
              <a:defRPr sz="1799"/>
            </a:lvl7pPr>
            <a:lvl8pPr>
              <a:defRPr sz="1799"/>
            </a:lvl8pPr>
            <a:lvl9pPr>
              <a:defRPr sz="17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8225F-2062-4961-B8C8-6D965DC35FD1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2D51C-29F1-4860-90D1-B6BFE8B67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57050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549E6-F219-4599-B73D-81608ECCE78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B24C9-3DB9-4B34-A143-ADA69BF8A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75041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9A1BF-2625-44C0-89E0-85BE97C2677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541E5-8538-4AB3-B9FB-279B1215F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445697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D367FB-DA9D-4C73-A8BF-398EB5242E5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35E44-29F2-46E7-B669-34B094C6E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05877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0087A4-3A4B-4595-95D8-BB15634BDFD2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E5923-5492-43C3-A6D1-7A8F320AD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771035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1B968-38DB-473D-9FD5-36E0912BA0CE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FBD56-627D-46C2-85AF-7573B4828E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057993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CF4AC-CD73-41F2-AB0D-10BEF0A2441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6C388-8C73-451B-9C15-3F2DA353A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56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4" cy="639762"/>
          </a:xfrm>
        </p:spPr>
        <p:txBody>
          <a:bodyPr anchor="b"/>
          <a:lstStyle>
            <a:lvl1pPr marL="0" indent="0">
              <a:buNone/>
              <a:defRPr sz="2399" b="1"/>
            </a:lvl1pPr>
            <a:lvl2pPr marL="457063" indent="0">
              <a:buNone/>
              <a:defRPr sz="1999" b="1"/>
            </a:lvl2pPr>
            <a:lvl3pPr marL="914126" indent="0">
              <a:buNone/>
              <a:defRPr sz="1799" b="1"/>
            </a:lvl3pPr>
            <a:lvl4pPr marL="1371189" indent="0">
              <a:buNone/>
              <a:defRPr sz="1600" b="1"/>
            </a:lvl4pPr>
            <a:lvl5pPr marL="1828251" indent="0">
              <a:buNone/>
              <a:defRPr sz="1600" b="1"/>
            </a:lvl5pPr>
            <a:lvl6pPr marL="2285314" indent="0">
              <a:buNone/>
              <a:defRPr sz="1600" b="1"/>
            </a:lvl6pPr>
            <a:lvl7pPr marL="2742377" indent="0">
              <a:buNone/>
              <a:defRPr sz="1600" b="1"/>
            </a:lvl7pPr>
            <a:lvl8pPr marL="3199440" indent="0">
              <a:buNone/>
              <a:defRPr sz="1600" b="1"/>
            </a:lvl8pPr>
            <a:lvl9pPr marL="365650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4" cy="3951288"/>
          </a:xfrm>
        </p:spPr>
        <p:txBody>
          <a:bodyPr/>
          <a:lstStyle>
            <a:lvl1pPr>
              <a:defRPr sz="2399"/>
            </a:lvl1pPr>
            <a:lvl2pPr>
              <a:defRPr sz="1999"/>
            </a:lvl2pPr>
            <a:lvl3pPr>
              <a:defRPr sz="1799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1DA7C-58F7-4468-9022-2854578D7067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39BA1-029C-47B5-B43C-4113B7F949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411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C9A681-07A6-4E1B-B511-600B02FA7EFC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B24C9-3DB9-4B34-A143-ADA69BF8A5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284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72454-FF06-4FA4-8801-F473DC1C7F0A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3541E5-8538-4AB3-B9FB-279B1215FD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0739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3199"/>
            </a:lvl1pPr>
            <a:lvl2pPr>
              <a:defRPr sz="2799"/>
            </a:lvl2pPr>
            <a:lvl3pPr>
              <a:defRPr sz="2399"/>
            </a:lvl3pPr>
            <a:lvl4pPr>
              <a:defRPr sz="1999"/>
            </a:lvl4pPr>
            <a:lvl5pPr>
              <a:defRPr sz="1999"/>
            </a:lvl5pPr>
            <a:lvl6pPr>
              <a:defRPr sz="1999"/>
            </a:lvl6pPr>
            <a:lvl7pPr>
              <a:defRPr sz="1999"/>
            </a:lvl7pPr>
            <a:lvl8pPr>
              <a:defRPr sz="1999"/>
            </a:lvl8pPr>
            <a:lvl9pPr>
              <a:defRPr sz="1999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9D5C6-1372-4DC1-AE1A-AA7E84FAC86B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35E44-29F2-46E7-B669-34B094C6E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38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9" y="4800600"/>
            <a:ext cx="7315200" cy="566738"/>
          </a:xfrm>
        </p:spPr>
        <p:txBody>
          <a:bodyPr anchor="b"/>
          <a:lstStyle>
            <a:lvl1pPr algn="l">
              <a:defRPr sz="1999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9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199"/>
            </a:lvl1pPr>
            <a:lvl2pPr marL="457063" indent="0">
              <a:buNone/>
              <a:defRPr sz="2799"/>
            </a:lvl2pPr>
            <a:lvl3pPr marL="914126" indent="0">
              <a:buNone/>
              <a:defRPr sz="2399"/>
            </a:lvl3pPr>
            <a:lvl4pPr marL="1371189" indent="0">
              <a:buNone/>
              <a:defRPr sz="1999"/>
            </a:lvl4pPr>
            <a:lvl5pPr marL="1828251" indent="0">
              <a:buNone/>
              <a:defRPr sz="1999"/>
            </a:lvl5pPr>
            <a:lvl6pPr marL="2285314" indent="0">
              <a:buNone/>
              <a:defRPr sz="1999"/>
            </a:lvl6pPr>
            <a:lvl7pPr marL="2742377" indent="0">
              <a:buNone/>
              <a:defRPr sz="1999"/>
            </a:lvl7pPr>
            <a:lvl8pPr marL="3199440" indent="0">
              <a:buNone/>
              <a:defRPr sz="1999"/>
            </a:lvl8pPr>
            <a:lvl9pPr marL="3656503" indent="0">
              <a:buNone/>
              <a:defRPr sz="1999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9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63" indent="0">
              <a:buNone/>
              <a:defRPr sz="1200"/>
            </a:lvl2pPr>
            <a:lvl3pPr marL="914126" indent="0">
              <a:buNone/>
              <a:defRPr sz="1000"/>
            </a:lvl3pPr>
            <a:lvl4pPr marL="1371189" indent="0">
              <a:buNone/>
              <a:defRPr sz="900"/>
            </a:lvl4pPr>
            <a:lvl5pPr marL="1828251" indent="0">
              <a:buNone/>
              <a:defRPr sz="900"/>
            </a:lvl5pPr>
            <a:lvl6pPr marL="2285314" indent="0">
              <a:buNone/>
              <a:defRPr sz="900"/>
            </a:lvl6pPr>
            <a:lvl7pPr marL="2742377" indent="0">
              <a:buNone/>
              <a:defRPr sz="900"/>
            </a:lvl7pPr>
            <a:lvl8pPr marL="3199440" indent="0">
              <a:buNone/>
              <a:defRPr sz="900"/>
            </a:lvl8pPr>
            <a:lvl9pPr marL="365650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A6A9D-369F-4EBE-998D-A74481656416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2E5923-5492-43C3-A6D1-7A8F320AD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141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B14EC5E-960D-47EA-AED6-CE095F645537}" type="datetime1">
              <a:rPr lang="ru-RU" smtClean="0"/>
              <a:t>23.01.2019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080EAB-E3C4-4152-9E10-0DC60DA0D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</a:defRPr>
      </a:lvl5pPr>
      <a:lvl6pPr marL="457063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6pPr>
      <a:lvl7pPr marL="914126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7pPr>
      <a:lvl8pPr marL="1371189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8pPr>
      <a:lvl9pPr marL="1828251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screen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9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C60F27AD-9617-4409-89CF-598B388D74B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6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eaLnBrk="1" hangingPunct="1">
              <a:defRPr/>
            </a:pPr>
            <a:fld id="{CBC122BA-4C5C-4491-A08D-C4920A45C1FD}" type="slidenum">
              <a:rPr lang="ru-RU">
                <a:solidFill>
                  <a:prstClr val="black">
                    <a:tint val="75000"/>
                  </a:prstClr>
                </a:solidFill>
              </a:rPr>
              <a:pPr eaLnBrk="1" hangingPunct="1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905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4" r:id="rId1"/>
    <p:sldLayoutId id="2147483855" r:id="rId2"/>
    <p:sldLayoutId id="2147483856" r:id="rId3"/>
    <p:sldLayoutId id="2147483857" r:id="rId4"/>
    <p:sldLayoutId id="2147483858" r:id="rId5"/>
    <p:sldLayoutId id="2147483859" r:id="rId6"/>
    <p:sldLayoutId id="2147483860" r:id="rId7"/>
    <p:sldLayoutId id="2147483861" r:id="rId8"/>
    <p:sldLayoutId id="2147483862" r:id="rId9"/>
    <p:sldLayoutId id="2147483863" r:id="rId10"/>
    <p:sldLayoutId id="2147483864" r:id="rId11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5pPr>
      <a:lvl6pPr marL="609585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6pPr>
      <a:lvl7pPr marL="1219170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7pPr>
      <a:lvl8pPr marL="1828754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8pPr>
      <a:lvl9pPr marL="2438339" algn="ctr" rtl="0" eaLnBrk="1" fontAlgn="base" hangingPunct="1">
        <a:spcBef>
          <a:spcPct val="0"/>
        </a:spcBef>
        <a:spcAft>
          <a:spcPct val="0"/>
        </a:spcAft>
        <a:defRPr sz="5867">
          <a:solidFill>
            <a:schemeClr val="tx1"/>
          </a:solidFill>
          <a:latin typeface="Calibri" pitchFamily="34" charset="0"/>
        </a:defRPr>
      </a:lvl9pPr>
    </p:titleStyle>
    <p:bodyStyle>
      <a:lvl1pPr marL="457189" indent="-457189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442" y="274638"/>
            <a:ext cx="1097311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442" y="1600201"/>
            <a:ext cx="1097311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56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413B98A-C2E0-4679-8E15-2E7255872BE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6103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913" y="6356351"/>
            <a:ext cx="2845646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B87FE11-B147-4BBF-AE1C-308DB278BD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366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399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5pPr>
      <a:lvl6pPr marL="457063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6pPr>
      <a:lvl7pPr marL="914126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7pPr>
      <a:lvl8pPr marL="1371189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8pPr>
      <a:lvl9pPr marL="1828251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9pPr>
    </p:titleStyle>
    <p:bodyStyle>
      <a:lvl1pPr marL="342797" indent="-34279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99" kern="1200">
          <a:solidFill>
            <a:schemeClr val="tx1"/>
          </a:solidFill>
          <a:latin typeface="+mn-lt"/>
          <a:ea typeface="+mn-ea"/>
          <a:cs typeface="+mn-cs"/>
        </a:defRPr>
      </a:lvl1pPr>
      <a:lvl2pPr marL="742727" indent="-28566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99" kern="1200">
          <a:solidFill>
            <a:schemeClr val="tx1"/>
          </a:solidFill>
          <a:latin typeface="+mn-lt"/>
          <a:ea typeface="+mn-ea"/>
          <a:cs typeface="+mn-cs"/>
        </a:defRPr>
      </a:lvl2pPr>
      <a:lvl3pPr marL="1142657" indent="-22853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599720" indent="-22853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99" kern="1200">
          <a:solidFill>
            <a:schemeClr val="tx1"/>
          </a:solidFill>
          <a:latin typeface="+mn-lt"/>
          <a:ea typeface="+mn-ea"/>
          <a:cs typeface="+mn-cs"/>
        </a:defRPr>
      </a:lvl4pPr>
      <a:lvl5pPr marL="2056783" indent="-22853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99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561DA36-6D38-4C5B-9747-05DB2F6B4ADF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23.01.2019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 b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2080EAB-E3C4-4152-9E10-0DC60DA0D7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2351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3" r:id="rId1"/>
    <p:sldLayoutId id="2147483904" r:id="rId2"/>
    <p:sldLayoutId id="2147483905" r:id="rId3"/>
    <p:sldLayoutId id="2147483906" r:id="rId4"/>
    <p:sldLayoutId id="2147483907" r:id="rId5"/>
    <p:sldLayoutId id="2147483908" r:id="rId6"/>
    <p:sldLayoutId id="2147483909" r:id="rId7"/>
    <p:sldLayoutId id="2147483910" r:id="rId8"/>
    <p:sldLayoutId id="2147483911" r:id="rId9"/>
    <p:sldLayoutId id="2147483912" r:id="rId10"/>
    <p:sldLayoutId id="214748391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300">
          <a:solidFill>
            <a:schemeClr val="tx1"/>
          </a:solidFill>
          <a:latin typeface="Calibri" pitchFamily="34" charset="0"/>
        </a:defRPr>
      </a:lvl5pPr>
      <a:lvl6pPr marL="457063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6pPr>
      <a:lvl7pPr marL="914126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7pPr>
      <a:lvl8pPr marL="1371189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8pPr>
      <a:lvl9pPr marL="1828251" algn="ctr" rtl="0" eaLnBrk="1" fontAlgn="base" hangingPunct="1">
        <a:spcBef>
          <a:spcPct val="0"/>
        </a:spcBef>
        <a:spcAft>
          <a:spcPct val="0"/>
        </a:spcAft>
        <a:defRPr sz="4399">
          <a:solidFill>
            <a:schemeClr val="tx1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846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6pPr>
      <a:lvl7pPr marL="2970908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7pPr>
      <a:lvl8pPr marL="3427971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8pPr>
      <a:lvl9pPr marL="3885034" indent="-228531" algn="l" defTabSz="914126" rtl="0" eaLnBrk="1" latinLnBrk="0" hangingPunct="1">
        <a:spcBef>
          <a:spcPct val="20000"/>
        </a:spcBef>
        <a:buFont typeface="Arial" pitchFamily="34" charset="0"/>
        <a:buChar char="•"/>
        <a:defRPr sz="19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1pPr>
      <a:lvl2pPr marL="45706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2pPr>
      <a:lvl3pPr marL="914126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3pPr>
      <a:lvl4pPr marL="1371189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4pPr>
      <a:lvl5pPr marL="1828251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5pPr>
      <a:lvl6pPr marL="2285314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6pPr>
      <a:lvl7pPr marL="2742377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7pPr>
      <a:lvl8pPr marL="3199440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8pPr>
      <a:lvl9pPr marL="3656503" algn="l" defTabSz="914126" rtl="0" eaLnBrk="1" latinLnBrk="0" hangingPunct="1">
        <a:defRPr sz="17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16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4.xml"/><Relationship Id="rId5" Type="http://schemas.openxmlformats.org/officeDocument/2006/relationships/image" Target="../media/image36.JP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chart" Target="../charts/char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microsoft.com/office/2007/relationships/hdphoto" Target="../media/hdphoto1.wdp"/><Relationship Id="rId7" Type="http://schemas.openxmlformats.org/officeDocument/2006/relationships/diagramColors" Target="../diagrams/colors2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"/>
          <a:stretch/>
        </p:blipFill>
        <p:spPr bwMode="auto">
          <a:xfrm>
            <a:off x="4830875" y="3717032"/>
            <a:ext cx="7332260" cy="301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8686" y="1556792"/>
            <a:ext cx="12192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/>
            <a:r>
              <a:rPr lang="ru-RU" sz="36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Итоги деятельности малого и среднего предпринимательства в городском округе город Уфа Республики Башкортостан за </a:t>
            </a:r>
            <a:r>
              <a:rPr lang="ru-RU" sz="360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2018 </a:t>
            </a:r>
            <a:r>
              <a:rPr lang="ru-RU" sz="36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год</a:t>
            </a:r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2" y="-251384"/>
            <a:ext cx="18473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ru-RU" sz="2667" dirty="0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13" name="Прямоугольник 2"/>
          <p:cNvSpPr>
            <a:spLocks noChangeArrowheads="1"/>
          </p:cNvSpPr>
          <p:nvPr/>
        </p:nvSpPr>
        <p:spPr bwMode="auto">
          <a:xfrm>
            <a:off x="334440" y="32532"/>
            <a:ext cx="11523133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3200" b="1" dirty="0">
                <a:solidFill>
                  <a:srgbClr val="1F497D"/>
                </a:solidFill>
                <a:latin typeface="Arial" charset="0"/>
                <a:cs typeface="Arial" charset="0"/>
              </a:rPr>
              <a:t>АДМИНИСТРАЦИЯ  ГОРОДСКОГО  ОКРУГА ГОРОД  УФА  РЕСПУБЛИКИ  БАШКОРТОСТАН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092212" y="3789040"/>
            <a:ext cx="69553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600" dirty="0">
                <a:solidFill>
                  <a:srgbClr val="1F497D"/>
                </a:solidFill>
                <a:latin typeface="Arial" charset="0"/>
              </a:rPr>
              <a:t>НАСЫРТДИНОВ </a:t>
            </a:r>
          </a:p>
          <a:p>
            <a:pPr algn="ctr" eaLnBrk="1" hangingPunct="1"/>
            <a:r>
              <a:rPr lang="ru-RU" sz="3600" dirty="0" err="1">
                <a:solidFill>
                  <a:srgbClr val="1F497D"/>
                </a:solidFill>
                <a:latin typeface="Arial" charset="0"/>
              </a:rPr>
              <a:t>Илгиз</a:t>
            </a:r>
            <a:r>
              <a:rPr lang="ru-RU" sz="3600" dirty="0">
                <a:solidFill>
                  <a:srgbClr val="1F497D"/>
                </a:solidFill>
                <a:latin typeface="Arial" charset="0"/>
              </a:rPr>
              <a:t> </a:t>
            </a:r>
            <a:r>
              <a:rPr lang="ru-RU" sz="3600" dirty="0" err="1">
                <a:solidFill>
                  <a:srgbClr val="1F497D"/>
                </a:solidFill>
                <a:latin typeface="Arial" charset="0"/>
              </a:rPr>
              <a:t>Диккатович</a:t>
            </a:r>
            <a:endParaRPr lang="ru-RU" sz="3600" dirty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5092211" y="4885959"/>
            <a:ext cx="648072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 dirty="0">
                <a:solidFill>
                  <a:srgbClr val="1F497D"/>
                </a:solidFill>
                <a:latin typeface="Arial" charset="0"/>
              </a:rPr>
              <a:t>ЗАМЕСТИТЕЛЬ ГЛАВЫ АДМИНИСТРАЦИИ ГОРОДСКОГО ОКРУГА ГОРОД УФА </a:t>
            </a:r>
          </a:p>
          <a:p>
            <a:pPr eaLnBrk="1" hangingPunct="1"/>
            <a:r>
              <a:rPr lang="ru-RU" sz="2800" dirty="0">
                <a:solidFill>
                  <a:srgbClr val="1F497D"/>
                </a:solidFill>
                <a:latin typeface="Arial" charset="0"/>
              </a:rPr>
              <a:t>РЕСПУБЛИКИ БАШКОРТОСТАН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22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0"/>
          <p:cNvSpPr txBox="1">
            <a:spLocks noChangeArrowheads="1"/>
          </p:cNvSpPr>
          <p:nvPr/>
        </p:nvSpPr>
        <p:spPr bwMode="auto">
          <a:xfrm rot="10800000" flipV="1">
            <a:off x="911424" y="75135"/>
            <a:ext cx="103541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ОТКРЫТИЕ НОВОГО ПРОИЗВОДСТВЕННОГО </a:t>
            </a:r>
            <a:r>
              <a:rPr lang="ru-RU" sz="2700" b="1" dirty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КОМПЛЕКСА </a:t>
            </a:r>
            <a:r>
              <a:rPr lang="ru-RU" sz="27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              В ООО «ПРОМЦЕНТР» </a:t>
            </a:r>
            <a:endParaRPr lang="ru-RU" sz="2700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7996" y="104464"/>
            <a:ext cx="578099" cy="5780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964" y="104464"/>
            <a:ext cx="718460" cy="60530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625" y="1143586"/>
            <a:ext cx="4260024" cy="268420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1156594"/>
            <a:ext cx="4260024" cy="26712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992" y="3908706"/>
            <a:ext cx="4260024" cy="27151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684" y="3898957"/>
            <a:ext cx="4260024" cy="2734662"/>
          </a:xfrm>
          <a:prstGeom prst="rect">
            <a:avLst/>
          </a:prstGeom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322FF-2F2F-4487-A385-776EFC71597E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648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322FF-2F2F-4487-A385-776EFC71597E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496" y="183684"/>
            <a:ext cx="576064" cy="576064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63" y="221004"/>
            <a:ext cx="613646" cy="516997"/>
          </a:xfrm>
          <a:prstGeom prst="rect">
            <a:avLst/>
          </a:prstGeom>
        </p:spPr>
      </p:pic>
      <p:sp>
        <p:nvSpPr>
          <p:cNvPr id="17" name="Text Box 10"/>
          <p:cNvSpPr txBox="1">
            <a:spLocks noChangeArrowheads="1"/>
          </p:cNvSpPr>
          <p:nvPr/>
        </p:nvSpPr>
        <p:spPr bwMode="auto">
          <a:xfrm rot="10800000" flipV="1">
            <a:off x="1439017" y="221005"/>
            <a:ext cx="85066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ЛУЧШИЙ ПРЕДПРИНИМАТЕЛЬ ГОРОДА УФЫ 2017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446" y="221004"/>
            <a:ext cx="472110" cy="47211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63" y="1772815"/>
            <a:ext cx="5516854" cy="391782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783720"/>
            <a:ext cx="5857527" cy="390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756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322FF-2F2F-4487-A385-776EFC71597E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 rot="10800000" flipV="1">
            <a:off x="1439017" y="221005"/>
            <a:ext cx="850669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ЛУЧШИЙ ПРЕДПРИНИМАТЕЛЬ ГОРОДА УФЫ 2017</a:t>
            </a:r>
            <a:endParaRPr lang="ru-RU" sz="2600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0313" y="221004"/>
            <a:ext cx="426048" cy="426048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2504" y="171912"/>
            <a:ext cx="541494" cy="54149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5" y="221004"/>
            <a:ext cx="584454" cy="49240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520" y="1124744"/>
            <a:ext cx="8242195" cy="549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791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8"/>
          <a:stretch/>
        </p:blipFill>
        <p:spPr bwMode="auto">
          <a:xfrm>
            <a:off x="4830875" y="3717032"/>
            <a:ext cx="7332260" cy="301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 Box 10"/>
          <p:cNvSpPr txBox="1">
            <a:spLocks noChangeArrowheads="1"/>
          </p:cNvSpPr>
          <p:nvPr/>
        </p:nvSpPr>
        <p:spPr bwMode="auto">
          <a:xfrm>
            <a:off x="28686" y="1556792"/>
            <a:ext cx="12192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/>
            <a:r>
              <a:rPr lang="ru-RU" sz="36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Итоги деятельности малого и среднего предпринимательства в городском округе город Уфа Республики Башкортостан за </a:t>
            </a:r>
            <a:r>
              <a:rPr lang="ru-RU" sz="3600" dirty="0" smtClean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2018 </a:t>
            </a:r>
            <a:r>
              <a:rPr lang="ru-RU" sz="3600" dirty="0">
                <a:solidFill>
                  <a:srgbClr val="1F497D"/>
                </a:solidFill>
                <a:latin typeface="Arial" pitchFamily="34" charset="0"/>
                <a:cs typeface="Arial" pitchFamily="34" charset="0"/>
              </a:rPr>
              <a:t>год</a:t>
            </a:r>
          </a:p>
        </p:txBody>
      </p:sp>
      <p:sp>
        <p:nvSpPr>
          <p:cNvPr id="34819" name="Rectangle 2"/>
          <p:cNvSpPr>
            <a:spLocks noChangeArrowheads="1"/>
          </p:cNvSpPr>
          <p:nvPr/>
        </p:nvSpPr>
        <p:spPr bwMode="auto">
          <a:xfrm>
            <a:off x="2" y="-251384"/>
            <a:ext cx="18473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1" hangingPunct="1"/>
            <a:endParaRPr lang="ru-RU" sz="2667" dirty="0">
              <a:solidFill>
                <a:srgbClr val="1F497D"/>
              </a:solidFill>
              <a:cs typeface="Arial" charset="0"/>
            </a:endParaRPr>
          </a:p>
        </p:txBody>
      </p:sp>
      <p:sp>
        <p:nvSpPr>
          <p:cNvPr id="13" name="Прямоугольник 2"/>
          <p:cNvSpPr>
            <a:spLocks noChangeArrowheads="1"/>
          </p:cNvSpPr>
          <p:nvPr/>
        </p:nvSpPr>
        <p:spPr bwMode="auto">
          <a:xfrm>
            <a:off x="334440" y="32532"/>
            <a:ext cx="11523133" cy="88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</a:pPr>
            <a:r>
              <a:rPr lang="ru-RU" sz="3200" b="1" dirty="0">
                <a:solidFill>
                  <a:srgbClr val="1F497D"/>
                </a:solidFill>
                <a:latin typeface="Arial" charset="0"/>
                <a:cs typeface="Arial" charset="0"/>
              </a:rPr>
              <a:t>АДМИНИСТРАЦИЯ  ГОРОДСКОГО  ОКРУГА ГОРОД  УФА  РЕСПУБЛИКИ  БАШКОРТОСТАН</a:t>
            </a: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5092212" y="3789040"/>
            <a:ext cx="695536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algn="ctr" eaLnBrk="1" hangingPunct="1"/>
            <a:r>
              <a:rPr lang="ru-RU" sz="3600" dirty="0">
                <a:solidFill>
                  <a:srgbClr val="1F497D"/>
                </a:solidFill>
                <a:latin typeface="Arial" charset="0"/>
              </a:rPr>
              <a:t>НАСЫРТДИНОВ </a:t>
            </a:r>
          </a:p>
          <a:p>
            <a:pPr algn="ctr" eaLnBrk="1" hangingPunct="1"/>
            <a:r>
              <a:rPr lang="ru-RU" sz="3600" dirty="0" err="1">
                <a:solidFill>
                  <a:srgbClr val="1F497D"/>
                </a:solidFill>
                <a:latin typeface="Arial" charset="0"/>
              </a:rPr>
              <a:t>Илгиз</a:t>
            </a:r>
            <a:r>
              <a:rPr lang="ru-RU" sz="3600" dirty="0">
                <a:solidFill>
                  <a:srgbClr val="1F497D"/>
                </a:solidFill>
                <a:latin typeface="Arial" charset="0"/>
              </a:rPr>
              <a:t> </a:t>
            </a:r>
            <a:r>
              <a:rPr lang="ru-RU" sz="3600" dirty="0" err="1">
                <a:solidFill>
                  <a:srgbClr val="1F497D"/>
                </a:solidFill>
                <a:latin typeface="Arial" charset="0"/>
              </a:rPr>
              <a:t>Диккатович</a:t>
            </a:r>
            <a:endParaRPr lang="ru-RU" sz="3600" dirty="0">
              <a:solidFill>
                <a:srgbClr val="1F497D"/>
              </a:solidFill>
              <a:latin typeface="Arial" charset="0"/>
            </a:endParaRPr>
          </a:p>
        </p:txBody>
      </p:sp>
      <p:sp>
        <p:nvSpPr>
          <p:cNvPr id="18" name="Text Box 10"/>
          <p:cNvSpPr txBox="1">
            <a:spLocks noChangeArrowheads="1"/>
          </p:cNvSpPr>
          <p:nvPr/>
        </p:nvSpPr>
        <p:spPr bwMode="auto">
          <a:xfrm>
            <a:off x="5092211" y="4885959"/>
            <a:ext cx="648072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1pPr>
            <a:lvl2pPr marL="742950" indent="-28575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2pPr>
            <a:lvl3pPr marL="11430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3pPr>
            <a:lvl4pPr marL="16002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4pPr>
            <a:lvl5pPr marL="2057400" indent="-228600" eaLnBrk="0" hangingPunct="0"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>
                <a:solidFill>
                  <a:srgbClr val="FF0000"/>
                </a:solidFill>
                <a:latin typeface="Verdana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2800" dirty="0">
                <a:solidFill>
                  <a:srgbClr val="1F497D"/>
                </a:solidFill>
                <a:latin typeface="Arial" charset="0"/>
              </a:rPr>
              <a:t>ЗАМЕСТИТЕЛЬ ГЛАВЫ АДМИНИСТРАЦИИ ГОРОДСКОГО ОКРУГА ГОРОД УФА </a:t>
            </a:r>
          </a:p>
          <a:p>
            <a:pPr eaLnBrk="1" hangingPunct="1"/>
            <a:r>
              <a:rPr lang="ru-RU" sz="2800" dirty="0">
                <a:solidFill>
                  <a:srgbClr val="1F497D"/>
                </a:solidFill>
                <a:latin typeface="Arial" charset="0"/>
              </a:rPr>
              <a:t>РЕСПУБЛИКИ БАШКОРТОСТАН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13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1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2024" y="2420888"/>
            <a:ext cx="5115797" cy="3844156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 rotWithShape="1">
          <a:blip r:embed="rId4"/>
          <a:srcRect l="23298" t="11988" r="26097" b="79998"/>
          <a:stretch/>
        </p:blipFill>
        <p:spPr bwMode="auto">
          <a:xfrm>
            <a:off x="911424" y="0"/>
            <a:ext cx="9121013" cy="8367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2397643228"/>
              </p:ext>
            </p:extLst>
          </p:nvPr>
        </p:nvGraphicFramePr>
        <p:xfrm>
          <a:off x="-461664" y="1076739"/>
          <a:ext cx="9793088" cy="57812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600056" y="5301208"/>
            <a:ext cx="1368152" cy="707886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</a:rPr>
              <a:t>ЮЛ</a:t>
            </a:r>
            <a:endParaRPr lang="ru-RU" sz="4000" b="1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96400" y="4149080"/>
            <a:ext cx="1296144" cy="707886"/>
          </a:xfrm>
          <a:prstGeom prst="rect">
            <a:avLst/>
          </a:prstGeom>
          <a:solidFill>
            <a:schemeClr val="bg1">
              <a:alpha val="0"/>
            </a:schemeClr>
          </a:solidFill>
          <a:effectLst>
            <a:outerShdw blurRad="50800" dist="50800" dir="5400000" algn="ctr" rotWithShape="0">
              <a:schemeClr val="bg1">
                <a:alpha val="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" panose="020B0604020202020204" pitchFamily="34" charset="0"/>
              </a:rPr>
              <a:t>ИП</a:t>
            </a:r>
            <a:endParaRPr lang="ru-RU" sz="4000" b="1" dirty="0">
              <a:solidFill>
                <a:srgbClr val="C00000"/>
              </a:solidFill>
              <a:latin typeface="Arial" panose="020B0604020202020204" pitchFamily="34" charset="0"/>
            </a:endParaRPr>
          </a:p>
        </p:txBody>
      </p:sp>
      <p:sp>
        <p:nvSpPr>
          <p:cNvPr id="8" name="Номер слайда 9"/>
          <p:cNvSpPr txBox="1">
            <a:spLocks/>
          </p:cNvSpPr>
          <p:nvPr/>
        </p:nvSpPr>
        <p:spPr>
          <a:xfrm>
            <a:off x="9210014" y="6334518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algn="r" rtl="0" eaLnBrk="0" fontAlgn="auto" hangingPunct="0">
              <a:spcBef>
                <a:spcPts val="0"/>
              </a:spcBef>
              <a:spcAft>
                <a:spcPts val="0"/>
              </a:spcAft>
              <a:defRPr sz="1600" b="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8ECE58-DD8F-41A7-82C0-941C977FA5B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445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рямоугольник 1"/>
          <p:cNvSpPr>
            <a:spLocks noChangeArrowheads="1"/>
          </p:cNvSpPr>
          <p:nvPr/>
        </p:nvSpPr>
        <p:spPr bwMode="auto">
          <a:xfrm>
            <a:off x="0" y="188640"/>
            <a:ext cx="1210915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rgbClr val="FF0000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ru-RU" sz="32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</a:rPr>
              <a:t>ПРОМЫШЛЕННЫЕ ПРЕДПРИЯТИЯ ГОРОДА УФЫ</a:t>
            </a:r>
          </a:p>
        </p:txBody>
      </p:sp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val="2143287191"/>
              </p:ext>
            </p:extLst>
          </p:nvPr>
        </p:nvGraphicFramePr>
        <p:xfrm>
          <a:off x="5447928" y="713864"/>
          <a:ext cx="6744072" cy="61653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103224991"/>
              </p:ext>
            </p:extLst>
          </p:nvPr>
        </p:nvGraphicFramePr>
        <p:xfrm>
          <a:off x="119336" y="769789"/>
          <a:ext cx="6192688" cy="59766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703512" y="980728"/>
            <a:ext cx="299396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</a:rPr>
              <a:t>МАЛЫЙ БИЗНЕС</a:t>
            </a:r>
            <a:endParaRPr lang="ru-RU" sz="26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63106E-7C45-421F-8925-0CF7E855ECCE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579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76333"/>
            <a:ext cx="12192000" cy="1143000"/>
          </a:xfrm>
        </p:spPr>
        <p:txBody>
          <a:bodyPr/>
          <a:lstStyle/>
          <a:p>
            <a:r>
              <a:rPr lang="ru-RU" sz="3200" b="1" kern="0" dirty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ЧИСЛО СУБЪЕКТОВ МАЛОГО И СРЕДНЕГО ПРЕДПРИНИМАТЕЛЬСТВА  В РАСЧЕТЕ НА 10 ТЫС. ЧЕЛ. </a:t>
            </a:r>
            <a:endParaRPr lang="ru-RU" sz="3200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251612"/>
              </p:ext>
            </p:extLst>
          </p:nvPr>
        </p:nvGraphicFramePr>
        <p:xfrm>
          <a:off x="191344" y="1556792"/>
          <a:ext cx="5544615" cy="460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1618"/>
                <a:gridCol w="1677975"/>
                <a:gridCol w="1605022"/>
              </a:tblGrid>
              <a:tr h="590466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Городские округа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2017 год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2018 год</a:t>
                      </a:r>
                      <a:endParaRPr lang="ru-RU" sz="18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Агидель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292,80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274,75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Кумертау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275,39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263,52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ЗАТО Межгорье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180,97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180,97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Нефтекамск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320,90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313,36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Октябрьский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333,93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332,35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Салават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214,70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216,08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Сибай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251,43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247,74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Стерлитамак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268,47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265,68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46450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Уфа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505,41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511,44</a:t>
                      </a:r>
                      <a:endParaRPr lang="ru-RU" sz="1800" b="1" dirty="0">
                        <a:solidFill>
                          <a:srgbClr val="00206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Диаграмма 6"/>
          <p:cNvGraphicFramePr/>
          <p:nvPr>
            <p:extLst/>
          </p:nvPr>
        </p:nvGraphicFramePr>
        <p:xfrm>
          <a:off x="6240016" y="1772816"/>
          <a:ext cx="5705908" cy="48426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176120" y="1124744"/>
            <a:ext cx="46535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1F497D"/>
                </a:solidFill>
                <a:latin typeface="Arial" panose="020B0604020202020204" pitchFamily="34" charset="0"/>
              </a:rPr>
              <a:t>ДИНАМИКА В ГО ГОРОД УФА</a:t>
            </a:r>
            <a:endParaRPr lang="ru-RU" sz="2400" b="1" dirty="0">
              <a:solidFill>
                <a:srgbClr val="1F497D"/>
              </a:solidFill>
              <a:latin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ED7BAB9-8D27-4E90-B55A-CD9C9568FBD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148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7842423" y="5063504"/>
            <a:ext cx="4159504" cy="1097837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42423" y="3234618"/>
            <a:ext cx="4159504" cy="137012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825463" y="1478857"/>
            <a:ext cx="4176464" cy="154026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 rot="10800000" flipV="1">
            <a:off x="0" y="101524"/>
            <a:ext cx="1219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ФИНАНСОВАЯ ПОДДЕРЖКА МАЛОГО БИЗНЕСА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27" t="23776" r="13765" b="4825"/>
          <a:stretch/>
        </p:blipFill>
        <p:spPr>
          <a:xfrm>
            <a:off x="191344" y="1484784"/>
            <a:ext cx="7433764" cy="46805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825463" y="1627747"/>
            <a:ext cx="4176464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СУБСИДИРОВАНИЕ</a:t>
            </a:r>
          </a:p>
          <a:p>
            <a:pPr algn="ctr"/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ВЫСТАВОЧНОЙ ДЕЯТЕЛЬНОСТИ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842423" y="3273348"/>
            <a:ext cx="406636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СУБСИДИРОВАНИЕ ЛИЗИНГА ОБОРУДОВАНИЯ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33943" y="5166146"/>
            <a:ext cx="417646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ФИНАНСИРОВАНИЕ</a:t>
            </a:r>
          </a:p>
          <a:p>
            <a:pPr algn="ctr"/>
            <a:r>
              <a:rPr lang="ru-RU" sz="26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ПРОЕКТОВ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322FF-2F2F-4487-A385-776EFC71597E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8081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0"/>
          <p:cNvSpPr txBox="1">
            <a:spLocks noChangeArrowheads="1"/>
          </p:cNvSpPr>
          <p:nvPr/>
        </p:nvSpPr>
        <p:spPr bwMode="auto">
          <a:xfrm rot="10800000" flipV="1">
            <a:off x="-1014125" y="188640"/>
            <a:ext cx="1418557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ИМУЩЕСТВЕННАЯ ПОДДЕРЖКА ПРЕДПРИНИМАТЕЛЕЙ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26852266"/>
              </p:ext>
            </p:extLst>
          </p:nvPr>
        </p:nvGraphicFramePr>
        <p:xfrm>
          <a:off x="191344" y="1268761"/>
          <a:ext cx="11774638" cy="4968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 Box 10"/>
          <p:cNvSpPr txBox="1">
            <a:spLocks noChangeArrowheads="1"/>
          </p:cNvSpPr>
          <p:nvPr/>
        </p:nvSpPr>
        <p:spPr bwMode="auto">
          <a:xfrm rot="10800000" flipV="1">
            <a:off x="4223792" y="5961493"/>
            <a:ext cx="38884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2400" b="1" dirty="0" smtClean="0">
                <a:solidFill>
                  <a:schemeClr val="bg1"/>
                </a:solidFill>
                <a:latin typeface="Arial" pitchFamily="34" charset="0"/>
              </a:rPr>
              <a:t>2018 год</a:t>
            </a:r>
            <a:endParaRPr lang="ru-RU" sz="2400" b="1" dirty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322FF-2F2F-4487-A385-776EFC71597E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90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9000"/>
                    </a14:imgEffect>
                    <a14:imgEffect>
                      <a14:colorTemperature colorTemp="53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668" t="23305" r="48" b="27627"/>
          <a:stretch/>
        </p:blipFill>
        <p:spPr>
          <a:xfrm>
            <a:off x="-24681" y="1097360"/>
            <a:ext cx="12230405" cy="57606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chemeClr val="bg1">
                <a:alpha val="65000"/>
              </a:schemeClr>
            </a:outerShdw>
          </a:effec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322FF-2F2F-4487-A385-776EFC71597E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69426421"/>
              </p:ext>
            </p:extLst>
          </p:nvPr>
        </p:nvGraphicFramePr>
        <p:xfrm>
          <a:off x="2639616" y="1052736"/>
          <a:ext cx="9552384" cy="5760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Номер слайда 6"/>
          <p:cNvSpPr txBox="1">
            <a:spLocks/>
          </p:cNvSpPr>
          <p:nvPr/>
        </p:nvSpPr>
        <p:spPr>
          <a:xfrm>
            <a:off x="9408368" y="6516634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898989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sz="2000" kern="1200">
                <a:solidFill>
                  <a:srgbClr val="FF000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ru-RU" sz="2000" b="1" dirty="0">
              <a:solidFill>
                <a:schemeClr val="tx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 rot="10800000" flipV="1">
            <a:off x="0" y="101524"/>
            <a:ext cx="12192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ФИНАНСОВАЯ ПОДДЕРЖКА МАЛОГО БИЗНЕСА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4428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4322FF-2F2F-4487-A385-776EFC71597E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 rot="10800000" flipV="1">
            <a:off x="911424" y="213636"/>
            <a:ext cx="103541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БИЗНЕС-МИССИИ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433" y="222587"/>
            <a:ext cx="632991" cy="5332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3163" y="239658"/>
            <a:ext cx="509327" cy="509327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780" y="1100856"/>
            <a:ext cx="3727157" cy="2795368"/>
          </a:xfr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08" y="1100856"/>
            <a:ext cx="4122711" cy="549898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780" y="3954217"/>
            <a:ext cx="3727157" cy="2645627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3896224"/>
            <a:ext cx="3712705" cy="273891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100856"/>
            <a:ext cx="3698253" cy="2773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38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4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199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727" indent="-285664">
              <a:spcBef>
                <a:spcPct val="20000"/>
              </a:spcBef>
              <a:buFont typeface="Arial" panose="020B0604020202020204" pitchFamily="34" charset="0"/>
              <a:buChar char="–"/>
              <a:defRPr sz="2799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2657" indent="-228531">
              <a:spcBef>
                <a:spcPct val="20000"/>
              </a:spcBef>
              <a:buFont typeface="Arial" panose="020B0604020202020204" pitchFamily="34" charset="0"/>
              <a:buChar char="•"/>
              <a:defRPr sz="2399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599720" indent="-228531">
              <a:spcBef>
                <a:spcPct val="20000"/>
              </a:spcBef>
              <a:buFont typeface="Arial" panose="020B0604020202020204" pitchFamily="34" charset="0"/>
              <a:buChar char="–"/>
              <a:defRPr sz="1999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6783" indent="-228531">
              <a:spcBef>
                <a:spcPct val="20000"/>
              </a:spcBef>
              <a:buFont typeface="Arial" panose="020B0604020202020204" pitchFamily="34" charset="0"/>
              <a:buChar char="»"/>
              <a:defRPr sz="1999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3846" indent="-22853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99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0908" indent="-22853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99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7971" indent="-22853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99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5034" indent="-22853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999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70AFFC8-2502-4953-9A0E-E13B4BD154D8}" type="slidenum">
              <a:rPr lang="ru-RU" sz="1400" b="1">
                <a:solidFill>
                  <a:srgbClr val="1F497D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sz="1400" b="1">
              <a:solidFill>
                <a:srgbClr val="1F497D"/>
              </a:solidFill>
            </a:endParaRPr>
          </a:p>
        </p:txBody>
      </p:sp>
      <p:sp>
        <p:nvSpPr>
          <p:cNvPr id="6" name="Text Box 10"/>
          <p:cNvSpPr txBox="1">
            <a:spLocks noChangeArrowheads="1"/>
          </p:cNvSpPr>
          <p:nvPr/>
        </p:nvSpPr>
        <p:spPr bwMode="auto">
          <a:xfrm rot="10800000" flipV="1">
            <a:off x="911424" y="213636"/>
            <a:ext cx="1035415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" pitchFamily="34" charset="0"/>
              </a:rPr>
              <a:t>БИЗНЕС-МИССИИ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Arial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7996" y="104464"/>
            <a:ext cx="578099" cy="57809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570" y="87393"/>
            <a:ext cx="718460" cy="60530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1784" y="1186510"/>
            <a:ext cx="3921543" cy="26117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803" y="1192352"/>
            <a:ext cx="3601025" cy="258800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129" y="1202637"/>
            <a:ext cx="3798179" cy="258800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560" y="3900456"/>
            <a:ext cx="3912767" cy="244786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73" y="4018465"/>
            <a:ext cx="3782011" cy="228660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9803" y="3857205"/>
            <a:ext cx="3564906" cy="244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32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Zased_W_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Zased_W_</Template>
  <TotalTime>21412</TotalTime>
  <Words>259</Words>
  <Application>Microsoft Office PowerPoint</Application>
  <PresentationFormat>Широкоэкранный</PresentationFormat>
  <Paragraphs>112</Paragraphs>
  <Slides>13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Verdana</vt:lpstr>
      <vt:lpstr>Zased_W_</vt:lpstr>
      <vt:lpstr>3_Zased_W_</vt:lpstr>
      <vt:lpstr>4_Zased_W_</vt:lpstr>
      <vt:lpstr>2_Zased_W_</vt:lpstr>
      <vt:lpstr>Презентация PowerPoint</vt:lpstr>
      <vt:lpstr>Презентация PowerPoint</vt:lpstr>
      <vt:lpstr>Презентация PowerPoint</vt:lpstr>
      <vt:lpstr>ЧИСЛО СУБЪЕКТОВ МАЛОГО И СРЕДНЕГО ПРЕДПРИНИМАТЕЛЬСТВА  В РАСЧЕТЕ НА 10 ТЫС. ЧЕЛ.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Пестрецов Андрей Анатольевич</dc:creator>
  <cp:lastModifiedBy>Хасанова Лилия Азаматовна</cp:lastModifiedBy>
  <cp:revision>1471</cp:revision>
  <cp:lastPrinted>2019-01-22T07:17:18Z</cp:lastPrinted>
  <dcterms:created xsi:type="dcterms:W3CDTF">2014-06-03T04:33:56Z</dcterms:created>
  <dcterms:modified xsi:type="dcterms:W3CDTF">2019-01-23T10:14:56Z</dcterms:modified>
</cp:coreProperties>
</file>